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Roboto Mon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hc/eoQmPi3aLVtZDyIuAv2CPHp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1BCF65-201F-4A15-B30A-A34D86FD3841}">
  <a:tblStyle styleId="{DC1BCF65-201F-4A15-B30A-A34D86FD384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regular.fntdata"/><Relationship Id="rId25" Type="http://schemas.openxmlformats.org/officeDocument/2006/relationships/slide" Target="slides/slide20.xml"/><Relationship Id="rId28" Type="http://schemas.openxmlformats.org/officeDocument/2006/relationships/font" Target="fonts/RobotoMono-italic.fntdata"/><Relationship Id="rId27"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6fdbdeca0e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6fdbdeca0e_2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t>Title:</a:t>
            </a:r>
            <a:r>
              <a:rPr lang="en-US" sz="1100"/>
              <a:t> </a:t>
            </a:r>
            <a:r>
              <a:rPr i="1" lang="en-US" sz="1100"/>
              <a:t>Modeling Environmental Suitability</a:t>
            </a:r>
            <a:br>
              <a:rPr i="1" lang="en-US" sz="1100"/>
            </a:br>
            <a:r>
              <a:rPr lang="en-US" sz="1100"/>
              <a:t> </a:t>
            </a:r>
            <a:r>
              <a:rPr b="1" lang="en-US" sz="1100"/>
              <a:t>Explain:</a:t>
            </a:r>
            <a:endParaRPr b="1" sz="1100"/>
          </a:p>
          <a:p>
            <a:pPr indent="-298450" lvl="0" marL="457200" rtl="0" algn="l">
              <a:lnSpc>
                <a:spcPct val="115000"/>
              </a:lnSpc>
              <a:spcBef>
                <a:spcPts val="1200"/>
              </a:spcBef>
              <a:spcAft>
                <a:spcPts val="0"/>
              </a:spcAft>
              <a:buClr>
                <a:schemeClr val="dk1"/>
              </a:buClr>
              <a:buSzPts val="1100"/>
              <a:buChar char="●"/>
            </a:pPr>
            <a:r>
              <a:rPr lang="en-US" sz="1100"/>
              <a:t>Used </a:t>
            </a:r>
            <a:r>
              <a:rPr b="1" lang="en-US" sz="1100"/>
              <a:t>logistic regression</a:t>
            </a:r>
            <a:r>
              <a:rPr lang="en-US" sz="1100"/>
              <a:t> to relate species presence to environmental predictors.</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Standardized all predictors before fitting.</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Computed coefficients → positive = variable increases suitability, negative = decreases.</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Identified which environmental factors most influence presence.</a:t>
            </a:r>
            <a:endParaRPr sz="1100"/>
          </a:p>
          <a:p>
            <a:pPr indent="0" lvl="0" marL="0" rtl="0" algn="l">
              <a:lnSpc>
                <a:spcPct val="115000"/>
              </a:lnSpc>
              <a:spcBef>
                <a:spcPts val="1200"/>
              </a:spcBef>
              <a:spcAft>
                <a:spcPts val="0"/>
              </a:spcAft>
              <a:buClr>
                <a:schemeClr val="dk1"/>
              </a:buClr>
              <a:buSzPts val="1100"/>
              <a:buFont typeface="Arial"/>
              <a:buNone/>
            </a:pPr>
            <a:r>
              <a:rPr b="1" lang="en-US" sz="1100"/>
              <a:t>Title:</a:t>
            </a:r>
            <a:r>
              <a:rPr lang="en-US" sz="1100"/>
              <a:t> </a:t>
            </a:r>
            <a:r>
              <a:rPr i="1" lang="en-US" sz="1100"/>
              <a:t>Predicted Suitable and Unsuitable Areas</a:t>
            </a:r>
            <a:br>
              <a:rPr i="1" lang="en-US" sz="1100"/>
            </a:br>
            <a:r>
              <a:rPr lang="en-US" sz="1100"/>
              <a:t> </a:t>
            </a:r>
            <a:r>
              <a:rPr b="1" lang="en-US" sz="1100"/>
              <a:t>Explain:</a:t>
            </a:r>
            <a:endParaRPr b="1" sz="1100"/>
          </a:p>
          <a:p>
            <a:pPr indent="-298450" lvl="0" marL="457200" rtl="0" algn="l">
              <a:lnSpc>
                <a:spcPct val="115000"/>
              </a:lnSpc>
              <a:spcBef>
                <a:spcPts val="1200"/>
              </a:spcBef>
              <a:spcAft>
                <a:spcPts val="0"/>
              </a:spcAft>
              <a:buClr>
                <a:schemeClr val="dk1"/>
              </a:buClr>
              <a:buSzPts val="1100"/>
              <a:buChar char="●"/>
            </a:pPr>
            <a:r>
              <a:rPr lang="en-US" sz="1100"/>
              <a:t>Predicted probability of presence (0–1) for each point.</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Classified:</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Green = Suitable (&gt;0.5)</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Red = Unsuitable (&lt;0.5)</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Showed </a:t>
            </a:r>
            <a:r>
              <a:rPr b="1" lang="en-US" sz="1100"/>
              <a:t>where environmental conditions are favorable</a:t>
            </a:r>
            <a:r>
              <a:rPr lang="en-US" sz="1100"/>
              <a:t> for colonization.</a:t>
            </a:r>
            <a:endParaRPr sz="1100"/>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sz="1100"/>
          </a:p>
        </p:txBody>
      </p:sp>
      <p:sp>
        <p:nvSpPr>
          <p:cNvPr id="163" name="Google Shape;163;g36fdbdeca0e_2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6fdbdeca0e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6fdbdeca0e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t>Title:</a:t>
            </a:r>
            <a:r>
              <a:rPr lang="en-US" sz="1100"/>
              <a:t> </a:t>
            </a:r>
            <a:r>
              <a:rPr i="1" lang="en-US" sz="1100"/>
              <a:t>Modeling Environmental Suitability</a:t>
            </a:r>
            <a:br>
              <a:rPr i="1" lang="en-US" sz="1100"/>
            </a:br>
            <a:r>
              <a:rPr lang="en-US" sz="1100"/>
              <a:t> </a:t>
            </a:r>
            <a:r>
              <a:rPr b="1" lang="en-US" sz="1100"/>
              <a:t>Explain:</a:t>
            </a:r>
            <a:endParaRPr b="1" sz="1100"/>
          </a:p>
          <a:p>
            <a:pPr indent="-298450" lvl="0" marL="457200" rtl="0" algn="l">
              <a:lnSpc>
                <a:spcPct val="115000"/>
              </a:lnSpc>
              <a:spcBef>
                <a:spcPts val="1200"/>
              </a:spcBef>
              <a:spcAft>
                <a:spcPts val="0"/>
              </a:spcAft>
              <a:buClr>
                <a:schemeClr val="dk1"/>
              </a:buClr>
              <a:buSzPts val="1100"/>
              <a:buChar char="●"/>
            </a:pPr>
            <a:r>
              <a:rPr lang="en-US" sz="1100"/>
              <a:t>Used </a:t>
            </a:r>
            <a:r>
              <a:rPr b="1" lang="en-US" sz="1100"/>
              <a:t>logistic regression</a:t>
            </a:r>
            <a:r>
              <a:rPr lang="en-US" sz="1100"/>
              <a:t> to relate species presence to environmental predictors.</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Standardized all predictors before fitting.</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Computed coefficients → positive = variable increases suitability, negative = decreases.</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Identified which environmental factors most influence presence.</a:t>
            </a:r>
            <a:endParaRPr sz="1100"/>
          </a:p>
          <a:p>
            <a:pPr indent="0" lvl="0" marL="0" rtl="0" algn="l">
              <a:lnSpc>
                <a:spcPct val="115000"/>
              </a:lnSpc>
              <a:spcBef>
                <a:spcPts val="1200"/>
              </a:spcBef>
              <a:spcAft>
                <a:spcPts val="0"/>
              </a:spcAft>
              <a:buClr>
                <a:schemeClr val="dk1"/>
              </a:buClr>
              <a:buSzPts val="1100"/>
              <a:buFont typeface="Arial"/>
              <a:buNone/>
            </a:pPr>
            <a:r>
              <a:rPr b="1" lang="en-US" sz="1100"/>
              <a:t>Title:</a:t>
            </a:r>
            <a:r>
              <a:rPr lang="en-US" sz="1100"/>
              <a:t> </a:t>
            </a:r>
            <a:r>
              <a:rPr i="1" lang="en-US" sz="1100"/>
              <a:t>Predicted Suitable and Unsuitable Areas</a:t>
            </a:r>
            <a:br>
              <a:rPr i="1" lang="en-US" sz="1100"/>
            </a:br>
            <a:r>
              <a:rPr lang="en-US" sz="1100"/>
              <a:t> </a:t>
            </a:r>
            <a:r>
              <a:rPr b="1" lang="en-US" sz="1100"/>
              <a:t>Explain:</a:t>
            </a:r>
            <a:endParaRPr b="1" sz="1100"/>
          </a:p>
          <a:p>
            <a:pPr indent="-298450" lvl="0" marL="457200" rtl="0" algn="l">
              <a:lnSpc>
                <a:spcPct val="115000"/>
              </a:lnSpc>
              <a:spcBef>
                <a:spcPts val="1200"/>
              </a:spcBef>
              <a:spcAft>
                <a:spcPts val="0"/>
              </a:spcAft>
              <a:buClr>
                <a:schemeClr val="dk1"/>
              </a:buClr>
              <a:buSzPts val="1100"/>
              <a:buChar char="●"/>
            </a:pPr>
            <a:r>
              <a:rPr lang="en-US" sz="1100"/>
              <a:t>Predicted probability of presence (0–1) for each point.</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Classified:</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Green = Suitable (&gt;0.5)</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Red = Unsuitable (&lt;0.5)</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Showed </a:t>
            </a:r>
            <a:r>
              <a:rPr b="1" lang="en-US" sz="1100"/>
              <a:t>where environmental conditions are favorable</a:t>
            </a:r>
            <a:r>
              <a:rPr lang="en-US" sz="1100"/>
              <a:t> for colonization.</a:t>
            </a:r>
            <a:endParaRPr sz="1100"/>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sz="1100"/>
          </a:p>
        </p:txBody>
      </p:sp>
      <p:sp>
        <p:nvSpPr>
          <p:cNvPr id="171" name="Google Shape;171;g36fdbdeca0e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136a53d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136a53d6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3a136a53d6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a136a53d6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a136a53d6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3a136a53d6b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136a53d6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a136a53d6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a136a53d6b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fdbdeca0e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fdbdeca0e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36fdbdeca0e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6fda62b7db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6fda62b7db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36fda62b7db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a136a53d6b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a136a53d6b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3a136a53d6b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6fda62b7db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6fda62b7db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28600" lvl="0" marL="0" rtl="0" algn="l">
              <a:lnSpc>
                <a:spcPct val="115000"/>
              </a:lnSpc>
              <a:spcBef>
                <a:spcPts val="1200"/>
              </a:spcBef>
              <a:spcAft>
                <a:spcPts val="1200"/>
              </a:spcAft>
              <a:buNone/>
            </a:pPr>
            <a:r>
              <a:t/>
            </a:r>
            <a:endParaRPr/>
          </a:p>
        </p:txBody>
      </p:sp>
      <p:sp>
        <p:nvSpPr>
          <p:cNvPr id="234" name="Google Shape;234;g36fda62b7db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6fda62b7db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6fda62b7db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36fda62b7db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894e72b90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3894e72b90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Introduction (summary)</a:t>
            </a:r>
            <a:endParaRPr sz="1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 Detection (Computer vision-CNN-RS, Environmental Conditions-based Risk Quantification) </a:t>
            </a:r>
            <a:endParaRPr sz="1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Early Detection(temporal-GNN, posterior prediction)</a:t>
            </a:r>
            <a:endParaRPr sz="1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 Conclusion and discussion (Implementation recommendations, Own data only, OS data only, hybrid data source)</a:t>
            </a:r>
            <a:endParaRPr sz="11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98" name="Google Shape;98;g3894e72b90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894e72b907_1_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3894e72b907_1_9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3894e72b907_1_9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6fda62b7db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6fda62b7db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36fda62b7db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fdbdeca0e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fdbdeca0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36fdbdeca0e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fdbdeca0e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fdbdeca0e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36fdbdeca0e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6fdbdeca0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6fdbdeca0e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36fdbdeca0e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6fda62b7db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6fda62b7db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US">
                <a:solidFill>
                  <a:srgbClr val="00427A"/>
                </a:solidFill>
                <a:latin typeface="Calibri"/>
                <a:ea typeface="Calibri"/>
                <a:cs typeface="Calibri"/>
                <a:sym typeface="Calibri"/>
              </a:rPr>
              <a:t>Environmental variables (SST, salinity, chlorophyll, etc.) were extracted from Bio-Oracle rasters for each observation point to characterize habitat conditions.</a:t>
            </a:r>
            <a:endParaRPr sz="100"/>
          </a:p>
        </p:txBody>
      </p:sp>
      <p:sp>
        <p:nvSpPr>
          <p:cNvPr id="140" name="Google Shape;140;g36fda62b7db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fdbdeca0e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6fdbdeca0e_2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t>correlating environmental variables with species occurrence data, we identified environmental profiles favorable to </a:t>
            </a:r>
            <a:r>
              <a:rPr i="1" lang="en-US" sz="1100"/>
              <a:t>Rugulopteryx okamurae</a:t>
            </a:r>
            <a:r>
              <a:rPr lang="en-US" sz="1100"/>
              <a:t>.</a:t>
            </a:r>
            <a:endParaRPr sz="1100"/>
          </a:p>
          <a:p>
            <a:pPr indent="0" lvl="0" marL="0" rtl="0" algn="l">
              <a:lnSpc>
                <a:spcPct val="115000"/>
              </a:lnSpc>
              <a:spcBef>
                <a:spcPts val="1200"/>
              </a:spcBef>
              <a:spcAft>
                <a:spcPts val="0"/>
              </a:spcAft>
              <a:buClr>
                <a:schemeClr val="dk1"/>
              </a:buClr>
              <a:buSzPts val="1100"/>
              <a:buFont typeface="Arial"/>
              <a:buNone/>
            </a:pPr>
            <a:r>
              <a:rPr lang="en-US" sz="1100"/>
              <a:t>the continuous environmental variables are </a:t>
            </a:r>
            <a:r>
              <a:rPr b="1" lang="en-US" sz="1100"/>
              <a:t>not discretized</a:t>
            </a:r>
            <a:r>
              <a:rPr lang="en-US" sz="1100"/>
              <a:t>.</a:t>
            </a:r>
            <a:endParaRPr sz="1100"/>
          </a:p>
          <a:p>
            <a:pPr indent="0" lvl="0" marL="0" rtl="0" algn="l">
              <a:lnSpc>
                <a:spcPct val="115000"/>
              </a:lnSpc>
              <a:spcBef>
                <a:spcPts val="1200"/>
              </a:spcBef>
              <a:spcAft>
                <a:spcPts val="0"/>
              </a:spcAft>
              <a:buClr>
                <a:schemeClr val="dk1"/>
              </a:buClr>
              <a:buSzPts val="1100"/>
              <a:buFont typeface="Arial"/>
              <a:buNone/>
            </a:pPr>
            <a:r>
              <a:rPr lang="en-US" sz="1100"/>
              <a:t>The correlation between a </a:t>
            </a:r>
            <a:r>
              <a:rPr b="1" lang="en-US" sz="1100"/>
              <a:t>binary variable</a:t>
            </a:r>
            <a:r>
              <a:rPr lang="en-US" sz="1100"/>
              <a:t> (presence = 1, absence = 0) and </a:t>
            </a:r>
            <a:r>
              <a:rPr b="1" lang="en-US" sz="1100"/>
              <a:t>continuous variables</a:t>
            </a:r>
            <a:r>
              <a:rPr lang="en-US" sz="1100"/>
              <a:t> (e.g., temperature, salinity, etc.) is typically computed using a </a:t>
            </a:r>
            <a:r>
              <a:rPr b="1" lang="en-US" sz="1100"/>
              <a:t>point-biserial correlation</a:t>
            </a:r>
            <a:r>
              <a:rPr lang="en-US" sz="1100"/>
              <a:t>, which is mathematically a </a:t>
            </a:r>
            <a:r>
              <a:rPr i="1" lang="en-US" sz="1100"/>
              <a:t>special case of Pearson’s correlation coefficient</a:t>
            </a:r>
            <a:r>
              <a:rPr lang="en-US" sz="1100"/>
              <a:t>.</a:t>
            </a:r>
            <a:endParaRPr sz="1100"/>
          </a:p>
          <a:p>
            <a:pPr indent="0" lvl="0" marL="0" rtl="0" algn="l">
              <a:spcBef>
                <a:spcPts val="1200"/>
              </a:spcBef>
              <a:spcAft>
                <a:spcPts val="0"/>
              </a:spcAft>
              <a:buNone/>
            </a:pPr>
            <a:r>
              <a:t/>
            </a:r>
            <a:endParaRPr sz="1100"/>
          </a:p>
        </p:txBody>
      </p:sp>
      <p:sp>
        <p:nvSpPr>
          <p:cNvPr id="148" name="Google Shape;148;g36fdbdeca0e_2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fdbdeca0e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fdbdeca0e_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t>Title:</a:t>
            </a:r>
            <a:r>
              <a:rPr lang="en-US" sz="1100"/>
              <a:t> </a:t>
            </a:r>
            <a:r>
              <a:rPr i="1" lang="en-US" sz="1100"/>
              <a:t>Distribution of Rugulopteryx okamurae (GBIF Data)</a:t>
            </a:r>
            <a:br>
              <a:rPr i="1" lang="en-US" sz="1100"/>
            </a:br>
            <a:r>
              <a:rPr lang="en-US" sz="1100"/>
              <a:t> </a:t>
            </a:r>
            <a:r>
              <a:rPr b="1" lang="en-US" sz="1100"/>
              <a:t>Explain:</a:t>
            </a:r>
            <a:endParaRPr b="1" sz="1100"/>
          </a:p>
          <a:p>
            <a:pPr indent="-298450" lvl="0" marL="457200" rtl="0" algn="l">
              <a:lnSpc>
                <a:spcPct val="115000"/>
              </a:lnSpc>
              <a:spcBef>
                <a:spcPts val="1200"/>
              </a:spcBef>
              <a:spcAft>
                <a:spcPts val="0"/>
              </a:spcAft>
              <a:buClr>
                <a:schemeClr val="dk1"/>
              </a:buClr>
              <a:buSzPts val="1100"/>
              <a:buChar char="●"/>
            </a:pPr>
            <a:r>
              <a:rPr lang="en-US" sz="1100"/>
              <a:t>Mapped all occurrence points over world coastlines using </a:t>
            </a:r>
            <a:r>
              <a:rPr b="1" lang="en-US" sz="1100"/>
              <a:t>Cartopy</a:t>
            </a:r>
            <a:r>
              <a:rPr lang="en-US" sz="1100"/>
              <a:t>.</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Visualized current known distribution of the species.</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Showed its spread along European and Mediterranean coasts.</a:t>
            </a:r>
            <a:endParaRPr sz="1100"/>
          </a:p>
          <a:p>
            <a:pPr indent="0" lvl="0" marL="0" rtl="0" algn="l">
              <a:lnSpc>
                <a:spcPct val="115000"/>
              </a:lnSpc>
              <a:spcBef>
                <a:spcPts val="1400"/>
              </a:spcBef>
              <a:spcAft>
                <a:spcPts val="0"/>
              </a:spcAft>
              <a:buNone/>
            </a:pPr>
            <a:r>
              <a:rPr b="1" lang="en-US" sz="1300"/>
              <a:t>Adding Pseudo-Absence Points</a:t>
            </a:r>
            <a:endParaRPr b="1" sz="1300"/>
          </a:p>
          <a:p>
            <a:pPr indent="0" lvl="0" marL="0" rtl="0" algn="l">
              <a:lnSpc>
                <a:spcPct val="115000"/>
              </a:lnSpc>
              <a:spcBef>
                <a:spcPts val="1200"/>
              </a:spcBef>
              <a:spcAft>
                <a:spcPts val="0"/>
              </a:spcAft>
              <a:buNone/>
            </a:pPr>
            <a:r>
              <a:rPr b="1" lang="en-US" sz="1100"/>
              <a:t>Title:</a:t>
            </a:r>
            <a:r>
              <a:rPr lang="en-US" sz="1100"/>
              <a:t> </a:t>
            </a:r>
            <a:r>
              <a:rPr i="1" lang="en-US" sz="1100"/>
              <a:t>Creating Background Data for Model Training</a:t>
            </a:r>
            <a:br>
              <a:rPr i="1" lang="en-US" sz="1100"/>
            </a:br>
            <a:r>
              <a:rPr lang="en-US" sz="1100"/>
              <a:t> </a:t>
            </a:r>
            <a:r>
              <a:rPr b="1" lang="en-US" sz="1100"/>
              <a:t>Explain:</a:t>
            </a:r>
            <a:endParaRPr b="1" sz="1100"/>
          </a:p>
          <a:p>
            <a:pPr indent="-298450" lvl="0" marL="457200" rtl="0" algn="l">
              <a:lnSpc>
                <a:spcPct val="115000"/>
              </a:lnSpc>
              <a:spcBef>
                <a:spcPts val="1200"/>
              </a:spcBef>
              <a:spcAft>
                <a:spcPts val="0"/>
              </a:spcAft>
              <a:buClr>
                <a:schemeClr val="dk1"/>
              </a:buClr>
              <a:buSzPts val="1100"/>
              <a:buChar char="●"/>
            </a:pPr>
            <a:r>
              <a:rPr lang="en-US" sz="1100"/>
              <a:t>Generated </a:t>
            </a:r>
            <a:r>
              <a:rPr b="1" lang="en-US" sz="1100"/>
              <a:t>500 random pseudo-absence points</a:t>
            </a:r>
            <a:r>
              <a:rPr lang="en-US" sz="1100"/>
              <a:t> in the same spatial extent (ocean area).</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Labeled occurrences as </a:t>
            </a:r>
            <a:r>
              <a:rPr lang="en-US" sz="1100">
                <a:solidFill>
                  <a:srgbClr val="188038"/>
                </a:solidFill>
                <a:latin typeface="Roboto Mono"/>
                <a:ea typeface="Roboto Mono"/>
                <a:cs typeface="Roboto Mono"/>
                <a:sym typeface="Roboto Mono"/>
              </a:rPr>
              <a:t>presence = 1</a:t>
            </a:r>
            <a:r>
              <a:rPr lang="en-US" sz="1100"/>
              <a:t>, absences as </a:t>
            </a:r>
            <a:r>
              <a:rPr lang="en-US" sz="1100">
                <a:solidFill>
                  <a:srgbClr val="188038"/>
                </a:solidFill>
                <a:latin typeface="Roboto Mono"/>
                <a:ea typeface="Roboto Mono"/>
                <a:cs typeface="Roboto Mono"/>
                <a:sym typeface="Roboto Mono"/>
              </a:rPr>
              <a:t>presence = 0</a:t>
            </a:r>
            <a:r>
              <a:rPr lang="en-US" sz="1100"/>
              <a:t>.</a:t>
            </a:r>
            <a:br>
              <a:rPr lang="en-US" sz="1100"/>
            </a:br>
            <a:endParaRPr sz="1100"/>
          </a:p>
          <a:p>
            <a:pPr indent="-298450" lvl="0" marL="457200" rtl="0" algn="l">
              <a:lnSpc>
                <a:spcPct val="115000"/>
              </a:lnSpc>
              <a:spcBef>
                <a:spcPts val="0"/>
              </a:spcBef>
              <a:spcAft>
                <a:spcPts val="0"/>
              </a:spcAft>
              <a:buClr>
                <a:schemeClr val="dk1"/>
              </a:buClr>
              <a:buSzPts val="1100"/>
              <a:buChar char="●"/>
            </a:pPr>
            <a:r>
              <a:rPr lang="en-US" sz="1100"/>
              <a:t>This allowed training a </a:t>
            </a:r>
            <a:r>
              <a:rPr b="1" lang="en-US" sz="1100"/>
              <a:t>binary logistic regression model</a:t>
            </a:r>
            <a:r>
              <a:rPr lang="en-US" sz="1100"/>
              <a:t> (presence/absence prediction).</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a:p>
        </p:txBody>
      </p:sp>
      <p:sp>
        <p:nvSpPr>
          <p:cNvPr id="156" name="Google Shape;156;g36fdbdeca0e_2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2.jp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4.jp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3.jp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olour"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5"/>
          <p:cNvSpPr txBox="1"/>
          <p:nvPr>
            <p:ph type="ctrTitle"/>
          </p:nvPr>
        </p:nvSpPr>
        <p:spPr>
          <a:xfrm>
            <a:off x="775570" y="4184850"/>
            <a:ext cx="9144000" cy="8161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5"/>
          <p:cNvSpPr txBox="1"/>
          <p:nvPr>
            <p:ph idx="1" type="subTitle"/>
          </p:nvPr>
        </p:nvSpPr>
        <p:spPr>
          <a:xfrm>
            <a:off x="775570" y="5137738"/>
            <a:ext cx="9144000" cy="66181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3500"/>
              <a:buNone/>
              <a:defRPr sz="3500">
                <a:solidFill>
                  <a:schemeClr val="lt1"/>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5"/>
          <p:cNvSpPr txBox="1"/>
          <p:nvPr>
            <p:ph idx="10" type="dt"/>
          </p:nvPr>
        </p:nvSpPr>
        <p:spPr>
          <a:xfrm>
            <a:off x="775570" y="5901563"/>
            <a:ext cx="407766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20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 name="Google Shape;19;p35"/>
          <p:cNvPicPr preferRelativeResize="0"/>
          <p:nvPr/>
        </p:nvPicPr>
        <p:blipFill rotWithShape="1">
          <a:blip r:embed="rId3">
            <a:alphaModFix/>
          </a:blip>
          <a:srcRect b="0" l="0" r="0" t="0"/>
          <a:stretch/>
        </p:blipFill>
        <p:spPr>
          <a:xfrm>
            <a:off x="775570" y="682730"/>
            <a:ext cx="4921049" cy="30235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43"/>
          <p:cNvSpPr txBox="1"/>
          <p:nvPr>
            <p:ph idx="10" type="dt"/>
          </p:nvPr>
        </p:nvSpPr>
        <p:spPr>
          <a:xfrm>
            <a:off x="838200" y="6118356"/>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3"/>
          <p:cNvSpPr txBox="1"/>
          <p:nvPr>
            <p:ph idx="11" type="ftr"/>
          </p:nvPr>
        </p:nvSpPr>
        <p:spPr>
          <a:xfrm>
            <a:off x="4038600" y="6118356"/>
            <a:ext cx="29759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3"/>
          <p:cNvSpPr txBox="1"/>
          <p:nvPr>
            <p:ph idx="12" type="sldNum"/>
          </p:nvPr>
        </p:nvSpPr>
        <p:spPr>
          <a:xfrm>
            <a:off x="7265096" y="6118356"/>
            <a:ext cx="192170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Turquiose">
  <p:cSld name="Point Turquiose">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44"/>
          <p:cNvSpPr txBox="1"/>
          <p:nvPr>
            <p:ph idx="12" type="sldNum"/>
          </p:nvPr>
        </p:nvSpPr>
        <p:spPr>
          <a:xfrm>
            <a:off x="7265096" y="6118356"/>
            <a:ext cx="192170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44"/>
          <p:cNvSpPr txBox="1"/>
          <p:nvPr/>
        </p:nvSpPr>
        <p:spPr>
          <a:xfrm>
            <a:off x="870860" y="1262017"/>
            <a:ext cx="7380512" cy="4632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i="0" lang="en-US" sz="4500" u="none" cap="none" strike="noStrike">
                <a:solidFill>
                  <a:schemeClr val="lt1"/>
                </a:solidFill>
                <a:latin typeface="Arial"/>
                <a:ea typeface="Arial"/>
                <a:cs typeface="Arial"/>
                <a:sym typeface="Arial"/>
              </a:rPr>
              <a:t>Headline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lt1"/>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Ut sem nisl, rhoncus id, lacinia quis, consequat scelerisque, pede. Aliquam fermentum eleifend nulla. Cum sociis natoque penatibus et magnis dis parturient montes, nascetur ridiculus mus. Vestibulum et leo vitae tortor facilisis aliquet. Nam dapibus hendrerit orci. Curabitur non metus in lacus semper suscipit.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medium">
  <p:cSld name="Point medium">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45"/>
          <p:cNvPicPr preferRelativeResize="0"/>
          <p:nvPr/>
        </p:nvPicPr>
        <p:blipFill rotWithShape="1">
          <a:blip r:embed="rId3">
            <a:alphaModFix/>
          </a:blip>
          <a:srcRect b="0" l="0" r="0" t="0"/>
          <a:stretch/>
        </p:blipFill>
        <p:spPr>
          <a:xfrm>
            <a:off x="4952165" y="3305069"/>
            <a:ext cx="8928728" cy="3552931"/>
          </a:xfrm>
          <a:prstGeom prst="rect">
            <a:avLst/>
          </a:prstGeom>
          <a:noFill/>
          <a:ln>
            <a:noFill/>
          </a:ln>
        </p:spPr>
      </p:pic>
      <p:pic>
        <p:nvPicPr>
          <p:cNvPr id="71" name="Google Shape;71;p45"/>
          <p:cNvPicPr preferRelativeResize="0"/>
          <p:nvPr/>
        </p:nvPicPr>
        <p:blipFill rotWithShape="1">
          <a:blip r:embed="rId4">
            <a:alphaModFix/>
          </a:blip>
          <a:srcRect b="0" l="0" r="0" t="0"/>
          <a:stretch/>
        </p:blipFill>
        <p:spPr>
          <a:xfrm>
            <a:off x="3175" y="0"/>
            <a:ext cx="12188825" cy="6859786"/>
          </a:xfrm>
          <a:prstGeom prst="rect">
            <a:avLst/>
          </a:prstGeom>
          <a:noFill/>
          <a:ln>
            <a:noFill/>
          </a:ln>
        </p:spPr>
      </p:pic>
      <p:sp>
        <p:nvSpPr>
          <p:cNvPr id="72" name="Google Shape;72;p45"/>
          <p:cNvSpPr txBox="1"/>
          <p:nvPr/>
        </p:nvSpPr>
        <p:spPr>
          <a:xfrm>
            <a:off x="870860" y="1262017"/>
            <a:ext cx="4267197" cy="3477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i="0" lang="en-US" sz="4500" u="none" cap="none" strike="noStrike">
                <a:solidFill>
                  <a:srgbClr val="0195A0"/>
                </a:solidFill>
                <a:latin typeface="Arial"/>
                <a:ea typeface="Arial"/>
                <a:cs typeface="Arial"/>
                <a:sym typeface="Arial"/>
              </a:rPr>
              <a:t>Headline</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lt1"/>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light">
  <p:cSld name="Point light">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46"/>
          <p:cNvPicPr preferRelativeResize="0"/>
          <p:nvPr/>
        </p:nvPicPr>
        <p:blipFill rotWithShape="1">
          <a:blip r:embed="rId3">
            <a:alphaModFix/>
          </a:blip>
          <a:srcRect b="0" l="0" r="0" t="0"/>
          <a:stretch/>
        </p:blipFill>
        <p:spPr>
          <a:xfrm>
            <a:off x="5366117" y="656799"/>
            <a:ext cx="11071312" cy="6201201"/>
          </a:xfrm>
          <a:prstGeom prst="rect">
            <a:avLst/>
          </a:prstGeom>
          <a:noFill/>
          <a:ln>
            <a:noFill/>
          </a:ln>
        </p:spPr>
      </p:pic>
      <p:pic>
        <p:nvPicPr>
          <p:cNvPr id="75" name="Google Shape;75;p46"/>
          <p:cNvPicPr preferRelativeResize="0"/>
          <p:nvPr/>
        </p:nvPicPr>
        <p:blipFill rotWithShape="1">
          <a:blip r:embed="rId4">
            <a:alphaModFix/>
          </a:blip>
          <a:srcRect b="0" l="0" r="0" t="0"/>
          <a:stretch/>
        </p:blipFill>
        <p:spPr>
          <a:xfrm>
            <a:off x="3176" y="0"/>
            <a:ext cx="12188821" cy="6859785"/>
          </a:xfrm>
          <a:prstGeom prst="rect">
            <a:avLst/>
          </a:prstGeom>
          <a:noFill/>
          <a:ln>
            <a:noFill/>
          </a:ln>
        </p:spPr>
      </p:pic>
      <p:sp>
        <p:nvSpPr>
          <p:cNvPr id="76" name="Google Shape;76;p46"/>
          <p:cNvSpPr txBox="1"/>
          <p:nvPr/>
        </p:nvSpPr>
        <p:spPr>
          <a:xfrm>
            <a:off x="870860" y="1262017"/>
            <a:ext cx="4267197" cy="3477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i="0" lang="en-US" sz="4500" u="none" cap="none" strike="noStrike">
                <a:solidFill>
                  <a:srgbClr val="0195A0"/>
                </a:solidFill>
                <a:latin typeface="Arial"/>
                <a:ea typeface="Arial"/>
                <a:cs typeface="Arial"/>
                <a:sym typeface="Arial"/>
              </a:rPr>
              <a:t>Headline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134579"/>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 dark">
  <p:cSld name="Point dark">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47"/>
          <p:cNvPicPr preferRelativeResize="0"/>
          <p:nvPr/>
        </p:nvPicPr>
        <p:blipFill rotWithShape="1">
          <a:blip r:embed="rId3">
            <a:alphaModFix/>
          </a:blip>
          <a:srcRect b="0" l="0" r="0" t="0"/>
          <a:stretch/>
        </p:blipFill>
        <p:spPr>
          <a:xfrm>
            <a:off x="-1088573" y="1468037"/>
            <a:ext cx="9622971" cy="5389964"/>
          </a:xfrm>
          <a:prstGeom prst="rect">
            <a:avLst/>
          </a:prstGeom>
          <a:noFill/>
          <a:ln>
            <a:noFill/>
          </a:ln>
        </p:spPr>
      </p:pic>
      <p:pic>
        <p:nvPicPr>
          <p:cNvPr id="79" name="Google Shape;79;p47"/>
          <p:cNvPicPr preferRelativeResize="0"/>
          <p:nvPr/>
        </p:nvPicPr>
        <p:blipFill rotWithShape="1">
          <a:blip r:embed="rId4">
            <a:alphaModFix/>
          </a:blip>
          <a:srcRect b="0" l="0" r="0" t="0"/>
          <a:stretch/>
        </p:blipFill>
        <p:spPr>
          <a:xfrm>
            <a:off x="3176" y="0"/>
            <a:ext cx="12188821" cy="6859784"/>
          </a:xfrm>
          <a:prstGeom prst="rect">
            <a:avLst/>
          </a:prstGeom>
          <a:noFill/>
          <a:ln>
            <a:noFill/>
          </a:ln>
        </p:spPr>
      </p:pic>
      <p:sp>
        <p:nvSpPr>
          <p:cNvPr id="80" name="Google Shape;80;p47"/>
          <p:cNvSpPr txBox="1"/>
          <p:nvPr/>
        </p:nvSpPr>
        <p:spPr>
          <a:xfrm>
            <a:off x="8102148" y="1262017"/>
            <a:ext cx="3502023"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500"/>
              <a:buFont typeface="Arial"/>
              <a:buNone/>
            </a:pPr>
            <a:r>
              <a:rPr b="1" i="0" lang="en-US" sz="3500" u="none" cap="none" strike="noStrike">
                <a:solidFill>
                  <a:schemeClr val="lt1"/>
                </a:solidFill>
                <a:latin typeface="Arial"/>
                <a:ea typeface="Arial"/>
                <a:cs typeface="Arial"/>
                <a:sym typeface="Arial"/>
              </a:rPr>
              <a:t>Lorem ipsum dolor sit amet, consectetuer adipiscing elit.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959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9"/>
          <p:cNvSpPr/>
          <p:nvPr>
            <p:ph idx="2" type="pic"/>
          </p:nvPr>
        </p:nvSpPr>
        <p:spPr>
          <a:xfrm>
            <a:off x="5183188" y="987425"/>
            <a:ext cx="6172200" cy="4873625"/>
          </a:xfrm>
          <a:prstGeom prst="rect">
            <a:avLst/>
          </a:prstGeom>
          <a:noFill/>
          <a:ln>
            <a:noFill/>
          </a:ln>
        </p:spPr>
      </p:sp>
      <p:sp>
        <p:nvSpPr>
          <p:cNvPr id="84" name="Google Shape;84;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427A"/>
              </a:buClr>
              <a:buSzPts val="1600"/>
              <a:buNone/>
              <a:defRPr sz="1600"/>
            </a:lvl1pPr>
            <a:lvl2pPr indent="-228600" lvl="1" marL="914400" algn="l">
              <a:lnSpc>
                <a:spcPct val="90000"/>
              </a:lnSpc>
              <a:spcBef>
                <a:spcPts val="500"/>
              </a:spcBef>
              <a:spcAft>
                <a:spcPts val="0"/>
              </a:spcAft>
              <a:buClr>
                <a:srgbClr val="00427A"/>
              </a:buClr>
              <a:buSzPts val="1400"/>
              <a:buNone/>
              <a:defRPr sz="1400"/>
            </a:lvl2pPr>
            <a:lvl3pPr indent="-228600" lvl="2" marL="1371600" algn="l">
              <a:lnSpc>
                <a:spcPct val="90000"/>
              </a:lnSpc>
              <a:spcBef>
                <a:spcPts val="500"/>
              </a:spcBef>
              <a:spcAft>
                <a:spcPts val="0"/>
              </a:spcAft>
              <a:buClr>
                <a:srgbClr val="00427A"/>
              </a:buClr>
              <a:buSzPts val="1200"/>
              <a:buNone/>
              <a:defRPr sz="1200"/>
            </a:lvl3pPr>
            <a:lvl4pPr indent="-228600" lvl="3" marL="1828800" algn="l">
              <a:lnSpc>
                <a:spcPct val="90000"/>
              </a:lnSpc>
              <a:spcBef>
                <a:spcPts val="500"/>
              </a:spcBef>
              <a:spcAft>
                <a:spcPts val="0"/>
              </a:spcAft>
              <a:buClr>
                <a:srgbClr val="00427A"/>
              </a:buClr>
              <a:buSzPts val="1000"/>
              <a:buNone/>
              <a:defRPr sz="1000"/>
            </a:lvl4pPr>
            <a:lvl5pPr indent="-228600" lvl="4" marL="2286000" algn="l">
              <a:lnSpc>
                <a:spcPct val="90000"/>
              </a:lnSpc>
              <a:spcBef>
                <a:spcPts val="500"/>
              </a:spcBef>
              <a:spcAft>
                <a:spcPts val="0"/>
              </a:spcAft>
              <a:buClr>
                <a:srgbClr val="00427A"/>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49"/>
          <p:cNvSpPr txBox="1"/>
          <p:nvPr>
            <p:ph idx="10" type="dt"/>
          </p:nvPr>
        </p:nvSpPr>
        <p:spPr>
          <a:xfrm>
            <a:off x="838200" y="6118356"/>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9"/>
          <p:cNvSpPr txBox="1"/>
          <p:nvPr>
            <p:ph idx="11" type="ftr"/>
          </p:nvPr>
        </p:nvSpPr>
        <p:spPr>
          <a:xfrm>
            <a:off x="4038600" y="6118356"/>
            <a:ext cx="29759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9"/>
          <p:cNvSpPr txBox="1"/>
          <p:nvPr>
            <p:ph idx="12" type="sldNum"/>
          </p:nvPr>
        </p:nvSpPr>
        <p:spPr>
          <a:xfrm>
            <a:off x="7265096" y="6118356"/>
            <a:ext cx="192170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6"/>
          <p:cNvSpPr txBox="1"/>
          <p:nvPr>
            <p:ph idx="1" type="body"/>
          </p:nvPr>
        </p:nvSpPr>
        <p:spPr>
          <a:xfrm>
            <a:off x="838200" y="1825625"/>
            <a:ext cx="8348602" cy="414929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427A"/>
              </a:buClr>
              <a:buSzPts val="1800"/>
              <a:buChar char="•"/>
              <a:defRPr/>
            </a:lvl1pPr>
            <a:lvl2pPr indent="-342900" lvl="1" marL="914400" algn="l">
              <a:lnSpc>
                <a:spcPct val="90000"/>
              </a:lnSpc>
              <a:spcBef>
                <a:spcPts val="500"/>
              </a:spcBef>
              <a:spcAft>
                <a:spcPts val="0"/>
              </a:spcAft>
              <a:buClr>
                <a:srgbClr val="00427A"/>
              </a:buClr>
              <a:buSzPts val="1800"/>
              <a:buChar char="•"/>
              <a:defRPr/>
            </a:lvl2pPr>
            <a:lvl3pPr indent="-342900" lvl="2" marL="1371600" algn="l">
              <a:lnSpc>
                <a:spcPct val="90000"/>
              </a:lnSpc>
              <a:spcBef>
                <a:spcPts val="500"/>
              </a:spcBef>
              <a:spcAft>
                <a:spcPts val="0"/>
              </a:spcAft>
              <a:buClr>
                <a:srgbClr val="00427A"/>
              </a:buClr>
              <a:buSzPts val="1800"/>
              <a:buChar char="•"/>
              <a:defRPr/>
            </a:lvl3pPr>
            <a:lvl4pPr indent="-342900" lvl="3" marL="1828800" algn="l">
              <a:lnSpc>
                <a:spcPct val="90000"/>
              </a:lnSpc>
              <a:spcBef>
                <a:spcPts val="500"/>
              </a:spcBef>
              <a:spcAft>
                <a:spcPts val="0"/>
              </a:spcAft>
              <a:buClr>
                <a:srgbClr val="00427A"/>
              </a:buClr>
              <a:buSzPts val="1800"/>
              <a:buChar char="•"/>
              <a:defRPr/>
            </a:lvl4pPr>
            <a:lvl5pPr indent="-342900" lvl="4" marL="2286000" algn="l">
              <a:lnSpc>
                <a:spcPct val="90000"/>
              </a:lnSpc>
              <a:spcBef>
                <a:spcPts val="500"/>
              </a:spcBef>
              <a:spcAft>
                <a:spcPts val="0"/>
              </a:spcAft>
              <a:buClr>
                <a:srgbClr val="00427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6"/>
          <p:cNvSpPr txBox="1"/>
          <p:nvPr>
            <p:ph idx="12" type="sldNum"/>
          </p:nvPr>
        </p:nvSpPr>
        <p:spPr>
          <a:xfrm>
            <a:off x="7265096" y="6118356"/>
            <a:ext cx="192170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oint Turquiose">
  <p:cSld name="1_Point Turquiose">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39"/>
          <p:cNvSpPr txBox="1"/>
          <p:nvPr>
            <p:ph type="title"/>
          </p:nvPr>
        </p:nvSpPr>
        <p:spPr>
          <a:xfrm>
            <a:off x="838200" y="980788"/>
            <a:ext cx="834860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9"/>
          <p:cNvSpPr txBox="1"/>
          <p:nvPr>
            <p:ph idx="1" type="body"/>
          </p:nvPr>
        </p:nvSpPr>
        <p:spPr>
          <a:xfrm>
            <a:off x="838200" y="2306351"/>
            <a:ext cx="8348602" cy="36685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a:solidFill>
                  <a:schemeClr val="lt1"/>
                </a:solidFill>
                <a:latin typeface="Calibri"/>
                <a:ea typeface="Calibri"/>
                <a:cs typeface="Calibri"/>
                <a:sym typeface="Calibri"/>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 name="Shape 27"/>
        <p:cNvGrpSpPr/>
        <p:nvPr/>
      </p:nvGrpSpPr>
      <p:grpSpPr>
        <a:xfrm>
          <a:off x="0" y="0"/>
          <a:ext cx="0" cy="0"/>
          <a:chOff x="0" y="0"/>
          <a:chExt cx="0" cy="0"/>
        </a:xfrm>
      </p:grpSpPr>
      <p:sp>
        <p:nvSpPr>
          <p:cNvPr id="28" name="Google Shape;28;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959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00427A"/>
              </a:buClr>
              <a:buSzPts val="3200"/>
              <a:buChar char="•"/>
              <a:defRPr sz="3200"/>
            </a:lvl1pPr>
            <a:lvl2pPr indent="-406400" lvl="1" marL="914400" algn="l">
              <a:lnSpc>
                <a:spcPct val="90000"/>
              </a:lnSpc>
              <a:spcBef>
                <a:spcPts val="500"/>
              </a:spcBef>
              <a:spcAft>
                <a:spcPts val="0"/>
              </a:spcAft>
              <a:buClr>
                <a:srgbClr val="00427A"/>
              </a:buClr>
              <a:buSzPts val="2800"/>
              <a:buChar char="•"/>
              <a:defRPr sz="2800"/>
            </a:lvl2pPr>
            <a:lvl3pPr indent="-381000" lvl="2" marL="1371600" algn="l">
              <a:lnSpc>
                <a:spcPct val="90000"/>
              </a:lnSpc>
              <a:spcBef>
                <a:spcPts val="500"/>
              </a:spcBef>
              <a:spcAft>
                <a:spcPts val="0"/>
              </a:spcAft>
              <a:buClr>
                <a:srgbClr val="00427A"/>
              </a:buClr>
              <a:buSzPts val="2400"/>
              <a:buChar char="•"/>
              <a:defRPr sz="2400"/>
            </a:lvl3pPr>
            <a:lvl4pPr indent="-355600" lvl="3" marL="1828800" algn="l">
              <a:lnSpc>
                <a:spcPct val="90000"/>
              </a:lnSpc>
              <a:spcBef>
                <a:spcPts val="500"/>
              </a:spcBef>
              <a:spcAft>
                <a:spcPts val="0"/>
              </a:spcAft>
              <a:buClr>
                <a:srgbClr val="00427A"/>
              </a:buClr>
              <a:buSzPts val="2000"/>
              <a:buChar char="•"/>
              <a:defRPr sz="2000"/>
            </a:lvl4pPr>
            <a:lvl5pPr indent="-355600" lvl="4" marL="2286000" algn="l">
              <a:lnSpc>
                <a:spcPct val="90000"/>
              </a:lnSpc>
              <a:spcBef>
                <a:spcPts val="500"/>
              </a:spcBef>
              <a:spcAft>
                <a:spcPts val="0"/>
              </a:spcAft>
              <a:buClr>
                <a:srgbClr val="00427A"/>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0" name="Google Shape;30;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427A"/>
              </a:buClr>
              <a:buSzPts val="1600"/>
              <a:buNone/>
              <a:defRPr sz="1600"/>
            </a:lvl1pPr>
            <a:lvl2pPr indent="-228600" lvl="1" marL="914400" algn="l">
              <a:lnSpc>
                <a:spcPct val="90000"/>
              </a:lnSpc>
              <a:spcBef>
                <a:spcPts val="500"/>
              </a:spcBef>
              <a:spcAft>
                <a:spcPts val="0"/>
              </a:spcAft>
              <a:buClr>
                <a:srgbClr val="00427A"/>
              </a:buClr>
              <a:buSzPts val="1400"/>
              <a:buNone/>
              <a:defRPr sz="1400"/>
            </a:lvl2pPr>
            <a:lvl3pPr indent="-228600" lvl="2" marL="1371600" algn="l">
              <a:lnSpc>
                <a:spcPct val="90000"/>
              </a:lnSpc>
              <a:spcBef>
                <a:spcPts val="500"/>
              </a:spcBef>
              <a:spcAft>
                <a:spcPts val="0"/>
              </a:spcAft>
              <a:buClr>
                <a:srgbClr val="00427A"/>
              </a:buClr>
              <a:buSzPts val="1200"/>
              <a:buNone/>
              <a:defRPr sz="1200"/>
            </a:lvl3pPr>
            <a:lvl4pPr indent="-228600" lvl="3" marL="1828800" algn="l">
              <a:lnSpc>
                <a:spcPct val="90000"/>
              </a:lnSpc>
              <a:spcBef>
                <a:spcPts val="500"/>
              </a:spcBef>
              <a:spcAft>
                <a:spcPts val="0"/>
              </a:spcAft>
              <a:buClr>
                <a:srgbClr val="00427A"/>
              </a:buClr>
              <a:buSzPts val="1000"/>
              <a:buNone/>
              <a:defRPr sz="1000"/>
            </a:lvl4pPr>
            <a:lvl5pPr indent="-228600" lvl="4" marL="2286000" algn="l">
              <a:lnSpc>
                <a:spcPct val="90000"/>
              </a:lnSpc>
              <a:spcBef>
                <a:spcPts val="500"/>
              </a:spcBef>
              <a:spcAft>
                <a:spcPts val="0"/>
              </a:spcAft>
              <a:buClr>
                <a:srgbClr val="00427A"/>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1" name="Google Shape;31;p48"/>
          <p:cNvSpPr txBox="1"/>
          <p:nvPr>
            <p:ph idx="10" type="dt"/>
          </p:nvPr>
        </p:nvSpPr>
        <p:spPr>
          <a:xfrm>
            <a:off x="838200" y="6118356"/>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8"/>
          <p:cNvSpPr txBox="1"/>
          <p:nvPr>
            <p:ph idx="11" type="ftr"/>
          </p:nvPr>
        </p:nvSpPr>
        <p:spPr>
          <a:xfrm>
            <a:off x="4038600" y="6118356"/>
            <a:ext cx="29759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8"/>
          <p:cNvSpPr txBox="1"/>
          <p:nvPr>
            <p:ph idx="12" type="sldNum"/>
          </p:nvPr>
        </p:nvSpPr>
        <p:spPr>
          <a:xfrm>
            <a:off x="7265096" y="6118356"/>
            <a:ext cx="192170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7"/>
          <p:cNvSpPr txBox="1"/>
          <p:nvPr>
            <p:ph idx="10" type="dt"/>
          </p:nvPr>
        </p:nvSpPr>
        <p:spPr>
          <a:xfrm>
            <a:off x="838200" y="6118356"/>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7"/>
          <p:cNvSpPr txBox="1"/>
          <p:nvPr>
            <p:ph idx="11" type="ftr"/>
          </p:nvPr>
        </p:nvSpPr>
        <p:spPr>
          <a:xfrm>
            <a:off x="4038600" y="6118356"/>
            <a:ext cx="29759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2" type="sldNum"/>
          </p:nvPr>
        </p:nvSpPr>
        <p:spPr>
          <a:xfrm>
            <a:off x="7265096" y="6118356"/>
            <a:ext cx="192170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427A"/>
              </a:buClr>
              <a:buSzPts val="1800"/>
              <a:buChar char="•"/>
              <a:defRPr/>
            </a:lvl1pPr>
            <a:lvl2pPr indent="-342900" lvl="1" marL="914400" algn="l">
              <a:lnSpc>
                <a:spcPct val="90000"/>
              </a:lnSpc>
              <a:spcBef>
                <a:spcPts val="500"/>
              </a:spcBef>
              <a:spcAft>
                <a:spcPts val="0"/>
              </a:spcAft>
              <a:buClr>
                <a:srgbClr val="00427A"/>
              </a:buClr>
              <a:buSzPts val="1800"/>
              <a:buChar char="•"/>
              <a:defRPr/>
            </a:lvl2pPr>
            <a:lvl3pPr indent="-342900" lvl="2" marL="1371600" algn="l">
              <a:lnSpc>
                <a:spcPct val="90000"/>
              </a:lnSpc>
              <a:spcBef>
                <a:spcPts val="500"/>
              </a:spcBef>
              <a:spcAft>
                <a:spcPts val="0"/>
              </a:spcAft>
              <a:buClr>
                <a:srgbClr val="00427A"/>
              </a:buClr>
              <a:buSzPts val="1800"/>
              <a:buChar char="•"/>
              <a:defRPr/>
            </a:lvl3pPr>
            <a:lvl4pPr indent="-342900" lvl="3" marL="1828800" algn="l">
              <a:lnSpc>
                <a:spcPct val="90000"/>
              </a:lnSpc>
              <a:spcBef>
                <a:spcPts val="500"/>
              </a:spcBef>
              <a:spcAft>
                <a:spcPts val="0"/>
              </a:spcAft>
              <a:buClr>
                <a:srgbClr val="00427A"/>
              </a:buClr>
              <a:buSzPts val="1800"/>
              <a:buChar char="•"/>
              <a:defRPr/>
            </a:lvl4pPr>
            <a:lvl5pPr indent="-342900" lvl="4" marL="2286000" algn="l">
              <a:lnSpc>
                <a:spcPct val="90000"/>
              </a:lnSpc>
              <a:spcBef>
                <a:spcPts val="500"/>
              </a:spcBef>
              <a:spcAft>
                <a:spcPts val="0"/>
              </a:spcAft>
              <a:buClr>
                <a:srgbClr val="00427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427A"/>
              </a:buClr>
              <a:buSzPts val="1800"/>
              <a:buChar char="•"/>
              <a:defRPr/>
            </a:lvl1pPr>
            <a:lvl2pPr indent="-342900" lvl="1" marL="914400" algn="l">
              <a:lnSpc>
                <a:spcPct val="90000"/>
              </a:lnSpc>
              <a:spcBef>
                <a:spcPts val="500"/>
              </a:spcBef>
              <a:spcAft>
                <a:spcPts val="0"/>
              </a:spcAft>
              <a:buClr>
                <a:srgbClr val="00427A"/>
              </a:buClr>
              <a:buSzPts val="1800"/>
              <a:buChar char="•"/>
              <a:defRPr/>
            </a:lvl2pPr>
            <a:lvl3pPr indent="-342900" lvl="2" marL="1371600" algn="l">
              <a:lnSpc>
                <a:spcPct val="90000"/>
              </a:lnSpc>
              <a:spcBef>
                <a:spcPts val="500"/>
              </a:spcBef>
              <a:spcAft>
                <a:spcPts val="0"/>
              </a:spcAft>
              <a:buClr>
                <a:srgbClr val="00427A"/>
              </a:buClr>
              <a:buSzPts val="1800"/>
              <a:buChar char="•"/>
              <a:defRPr/>
            </a:lvl3pPr>
            <a:lvl4pPr indent="-342900" lvl="3" marL="1828800" algn="l">
              <a:lnSpc>
                <a:spcPct val="90000"/>
              </a:lnSpc>
              <a:spcBef>
                <a:spcPts val="500"/>
              </a:spcBef>
              <a:spcAft>
                <a:spcPts val="0"/>
              </a:spcAft>
              <a:buClr>
                <a:srgbClr val="00427A"/>
              </a:buClr>
              <a:buSzPts val="1800"/>
              <a:buChar char="•"/>
              <a:defRPr/>
            </a:lvl4pPr>
            <a:lvl5pPr indent="-342900" lvl="4" marL="2286000" algn="l">
              <a:lnSpc>
                <a:spcPct val="90000"/>
              </a:lnSpc>
              <a:spcBef>
                <a:spcPts val="500"/>
              </a:spcBef>
              <a:spcAft>
                <a:spcPts val="0"/>
              </a:spcAft>
              <a:buClr>
                <a:srgbClr val="00427A"/>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8"/>
          <p:cNvSpPr txBox="1"/>
          <p:nvPr>
            <p:ph idx="10" type="dt"/>
          </p:nvPr>
        </p:nvSpPr>
        <p:spPr>
          <a:xfrm>
            <a:off x="838200" y="6118356"/>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8"/>
          <p:cNvSpPr txBox="1"/>
          <p:nvPr>
            <p:ph idx="11" type="ftr"/>
          </p:nvPr>
        </p:nvSpPr>
        <p:spPr>
          <a:xfrm>
            <a:off x="4038600" y="6118356"/>
            <a:ext cx="29759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8"/>
          <p:cNvSpPr txBox="1"/>
          <p:nvPr>
            <p:ph idx="12" type="sldNum"/>
          </p:nvPr>
        </p:nvSpPr>
        <p:spPr>
          <a:xfrm>
            <a:off x="7265096" y="6118356"/>
            <a:ext cx="192170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40"/>
          <p:cNvSpPr txBox="1"/>
          <p:nvPr>
            <p:ph type="ctrTitle"/>
          </p:nvPr>
        </p:nvSpPr>
        <p:spPr>
          <a:xfrm>
            <a:off x="775570" y="4184850"/>
            <a:ext cx="9144000" cy="8161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0"/>
          <p:cNvSpPr txBox="1"/>
          <p:nvPr>
            <p:ph idx="1" type="subTitle"/>
          </p:nvPr>
        </p:nvSpPr>
        <p:spPr>
          <a:xfrm>
            <a:off x="775570" y="5137738"/>
            <a:ext cx="9144000" cy="66181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3500"/>
              <a:buNone/>
              <a:defRPr sz="3500">
                <a:solidFill>
                  <a:schemeClr val="lt1"/>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49" name="Google Shape;49;p40"/>
          <p:cNvPicPr preferRelativeResize="0"/>
          <p:nvPr/>
        </p:nvPicPr>
        <p:blipFill rotWithShape="1">
          <a:blip r:embed="rId3">
            <a:alphaModFix/>
          </a:blip>
          <a:srcRect b="0" l="0" r="0" t="0"/>
          <a:stretch/>
        </p:blipFill>
        <p:spPr>
          <a:xfrm>
            <a:off x="775570" y="661140"/>
            <a:ext cx="4921049" cy="3023526"/>
          </a:xfrm>
          <a:prstGeom prst="rect">
            <a:avLst/>
          </a:prstGeom>
          <a:noFill/>
          <a:ln>
            <a:noFill/>
          </a:ln>
        </p:spPr>
      </p:pic>
      <p:sp>
        <p:nvSpPr>
          <p:cNvPr id="50" name="Google Shape;50;p40"/>
          <p:cNvSpPr txBox="1"/>
          <p:nvPr>
            <p:ph idx="10" type="dt"/>
          </p:nvPr>
        </p:nvSpPr>
        <p:spPr>
          <a:xfrm>
            <a:off x="775570" y="5901563"/>
            <a:ext cx="407766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20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Title Slide Ligh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41"/>
          <p:cNvSpPr txBox="1"/>
          <p:nvPr>
            <p:ph type="ctrTitle"/>
          </p:nvPr>
        </p:nvSpPr>
        <p:spPr>
          <a:xfrm>
            <a:off x="775570" y="4184850"/>
            <a:ext cx="9144000" cy="8161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959F"/>
              </a:buClr>
              <a:buSzPts val="4500"/>
              <a:buFont typeface="Calibri"/>
              <a:buNone/>
              <a:defRPr sz="4500">
                <a:solidFill>
                  <a:srgbClr val="00959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1"/>
          <p:cNvSpPr txBox="1"/>
          <p:nvPr>
            <p:ph idx="1" type="subTitle"/>
          </p:nvPr>
        </p:nvSpPr>
        <p:spPr>
          <a:xfrm>
            <a:off x="775570" y="5137738"/>
            <a:ext cx="9144000" cy="66181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00427A"/>
              </a:buClr>
              <a:buSzPts val="3500"/>
              <a:buNone/>
              <a:defRPr sz="3500">
                <a:solidFill>
                  <a:srgbClr val="00427A"/>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4" name="Google Shape;54;p41"/>
          <p:cNvSpPr txBox="1"/>
          <p:nvPr>
            <p:ph idx="10" type="dt"/>
          </p:nvPr>
        </p:nvSpPr>
        <p:spPr>
          <a:xfrm>
            <a:off x="775570" y="5901563"/>
            <a:ext cx="407766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2000">
                <a:solidFill>
                  <a:srgbClr val="00427A"/>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5" name="Google Shape;55;p41"/>
          <p:cNvPicPr preferRelativeResize="0"/>
          <p:nvPr/>
        </p:nvPicPr>
        <p:blipFill rotWithShape="1">
          <a:blip r:embed="rId3">
            <a:alphaModFix/>
          </a:blip>
          <a:srcRect b="0" l="0" r="0" t="0"/>
          <a:stretch/>
        </p:blipFill>
        <p:spPr>
          <a:xfrm>
            <a:off x="870858" y="764010"/>
            <a:ext cx="4921049" cy="3023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42"/>
          <p:cNvSpPr txBox="1"/>
          <p:nvPr>
            <p:ph type="title"/>
          </p:nvPr>
        </p:nvSpPr>
        <p:spPr>
          <a:xfrm>
            <a:off x="831850" y="1709738"/>
            <a:ext cx="8354952"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0959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59" name="Google Shape;59;p42"/>
          <p:cNvSpPr txBox="1"/>
          <p:nvPr>
            <p:ph idx="10" type="dt"/>
          </p:nvPr>
        </p:nvSpPr>
        <p:spPr>
          <a:xfrm>
            <a:off x="838200" y="6118356"/>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2"/>
          <p:cNvSpPr txBox="1"/>
          <p:nvPr>
            <p:ph idx="11" type="ftr"/>
          </p:nvPr>
        </p:nvSpPr>
        <p:spPr>
          <a:xfrm>
            <a:off x="4038600" y="6118356"/>
            <a:ext cx="297597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2"/>
          <p:cNvSpPr txBox="1"/>
          <p:nvPr>
            <p:ph idx="12" type="sldNum"/>
          </p:nvPr>
        </p:nvSpPr>
        <p:spPr>
          <a:xfrm>
            <a:off x="7265096" y="6118356"/>
            <a:ext cx="1921706"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959F"/>
              </a:buClr>
              <a:buSzPts val="4400"/>
              <a:buFont typeface="Calibri"/>
              <a:buNone/>
              <a:defRPr b="1" i="0" sz="4400" u="none" cap="none" strike="noStrike">
                <a:solidFill>
                  <a:srgbClr val="00959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4"/>
          <p:cNvSpPr txBox="1"/>
          <p:nvPr>
            <p:ph idx="1" type="body"/>
          </p:nvPr>
        </p:nvSpPr>
        <p:spPr>
          <a:xfrm>
            <a:off x="838200" y="1825625"/>
            <a:ext cx="8348602" cy="414929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00427A"/>
              </a:buClr>
              <a:buSzPts val="2800"/>
              <a:buFont typeface="Arial"/>
              <a:buChar char="•"/>
              <a:defRPr b="0" i="0" sz="2800" u="none" cap="none" strike="noStrike">
                <a:solidFill>
                  <a:srgbClr val="00427A"/>
                </a:solidFill>
                <a:latin typeface="Calibri"/>
                <a:ea typeface="Calibri"/>
                <a:cs typeface="Calibri"/>
                <a:sym typeface="Calibri"/>
              </a:defRPr>
            </a:lvl1pPr>
            <a:lvl2pPr indent="-381000" lvl="1" marL="914400" marR="0" rtl="0" algn="l">
              <a:lnSpc>
                <a:spcPct val="90000"/>
              </a:lnSpc>
              <a:spcBef>
                <a:spcPts val="500"/>
              </a:spcBef>
              <a:spcAft>
                <a:spcPts val="0"/>
              </a:spcAft>
              <a:buClr>
                <a:srgbClr val="00427A"/>
              </a:buClr>
              <a:buSzPts val="2400"/>
              <a:buFont typeface="Arial"/>
              <a:buChar char="•"/>
              <a:defRPr b="0" i="0" sz="2400" u="none" cap="none" strike="noStrike">
                <a:solidFill>
                  <a:srgbClr val="00427A"/>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427A"/>
              </a:buClr>
              <a:buSzPts val="2000"/>
              <a:buFont typeface="Arial"/>
              <a:buChar char="•"/>
              <a:defRPr b="0" i="0" sz="2000" u="none" cap="none" strike="noStrike">
                <a:solidFill>
                  <a:srgbClr val="00427A"/>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427A"/>
              </a:buClr>
              <a:buSzPts val="1800"/>
              <a:buFont typeface="Arial"/>
              <a:buChar char="•"/>
              <a:defRPr b="0" i="0" sz="1800" u="none" cap="none" strike="noStrike">
                <a:solidFill>
                  <a:srgbClr val="00427A"/>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427A"/>
              </a:buClr>
              <a:buSzPts val="1800"/>
              <a:buFont typeface="Arial"/>
              <a:buChar char="•"/>
              <a:defRPr b="0" i="0" sz="1800" u="none" cap="none" strike="noStrike">
                <a:solidFill>
                  <a:srgbClr val="00427A"/>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4"/>
          <p:cNvSpPr txBox="1"/>
          <p:nvPr>
            <p:ph idx="10" type="dt"/>
          </p:nvPr>
        </p:nvSpPr>
        <p:spPr>
          <a:xfrm>
            <a:off x="838200" y="6118356"/>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34"/>
          <p:cNvSpPr txBox="1"/>
          <p:nvPr>
            <p:ph idx="11" type="ftr"/>
          </p:nvPr>
        </p:nvSpPr>
        <p:spPr>
          <a:xfrm>
            <a:off x="4038600" y="6118356"/>
            <a:ext cx="297597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34"/>
          <p:cNvSpPr txBox="1"/>
          <p:nvPr>
            <p:ph idx="12" type="sldNum"/>
          </p:nvPr>
        </p:nvSpPr>
        <p:spPr>
          <a:xfrm>
            <a:off x="7265096" y="6118356"/>
            <a:ext cx="1921706"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hyperlink" Target="https://doi.org/10.1016/j.marenvres.2025.107093" TargetMode="External"/><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775570" y="4184850"/>
            <a:ext cx="9144000" cy="816192"/>
          </a:xfrm>
          <a:prstGeom prst="rect">
            <a:avLst/>
          </a:prstGeom>
          <a:noFill/>
          <a:ln cap="flat" cmpd="sng" w="9525">
            <a:solidFill>
              <a:schemeClr val="dk2"/>
            </a:solidFill>
            <a:prstDash val="solid"/>
            <a:round/>
            <a:headEnd len="sm" w="sm" type="none"/>
            <a:tailEnd len="sm" w="sm" type="none"/>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Calibri"/>
              <a:buNone/>
            </a:pPr>
            <a:r>
              <a:rPr lang="en-US" sz="4800">
                <a:solidFill>
                  <a:srgbClr val="FFFFFF"/>
                </a:solidFill>
              </a:rPr>
              <a:t>AI-Sandbox: </a:t>
            </a:r>
            <a:r>
              <a:rPr lang="en-US" sz="4800">
                <a:solidFill>
                  <a:srgbClr val="FFFFFF"/>
                </a:solidFill>
                <a:highlight>
                  <a:srgbClr val="FF0000"/>
                </a:highlight>
              </a:rPr>
              <a:t>R</a:t>
            </a:r>
            <a:r>
              <a:rPr lang="en-US" sz="4800">
                <a:solidFill>
                  <a:srgbClr val="FFFFFF"/>
                </a:solidFill>
              </a:rPr>
              <a:t>ugulopteryx </a:t>
            </a:r>
            <a:r>
              <a:rPr lang="en-US" sz="4800">
                <a:solidFill>
                  <a:schemeClr val="dk1"/>
                </a:solidFill>
                <a:highlight>
                  <a:srgbClr val="00FF00"/>
                </a:highlight>
              </a:rPr>
              <a:t>OK</a:t>
            </a:r>
            <a:r>
              <a:rPr lang="en-US" sz="4800">
                <a:solidFill>
                  <a:srgbClr val="FFFFFF"/>
                </a:solidFill>
              </a:rPr>
              <a:t>amurae</a:t>
            </a:r>
            <a:endParaRPr/>
          </a:p>
        </p:txBody>
      </p:sp>
      <p:sp>
        <p:nvSpPr>
          <p:cNvPr id="93" name="Google Shape;93;p1"/>
          <p:cNvSpPr txBox="1"/>
          <p:nvPr>
            <p:ph idx="1" type="subTitle"/>
          </p:nvPr>
        </p:nvSpPr>
        <p:spPr>
          <a:xfrm>
            <a:off x="775570" y="5137738"/>
            <a:ext cx="9144000" cy="661812"/>
          </a:xfrm>
          <a:prstGeom prst="rect">
            <a:avLst/>
          </a:prstGeom>
          <a:noFill/>
          <a:ln>
            <a:noFill/>
          </a:ln>
        </p:spPr>
        <p:txBody>
          <a:bodyPr anchorCtr="0" anchor="t" bIns="45700" lIns="91425" spcFirstLastPara="1" rIns="91425" wrap="square" tIns="45700">
            <a:normAutofit fontScale="62500" lnSpcReduction="10000"/>
          </a:bodyPr>
          <a:lstStyle/>
          <a:p>
            <a:pPr indent="0" lvl="0" marL="0" rtl="0" algn="l">
              <a:lnSpc>
                <a:spcPct val="90000"/>
              </a:lnSpc>
              <a:spcBef>
                <a:spcPts val="0"/>
              </a:spcBef>
              <a:spcAft>
                <a:spcPts val="0"/>
              </a:spcAft>
              <a:buClr>
                <a:schemeClr val="lt1"/>
              </a:buClr>
              <a:buSzPct val="100000"/>
              <a:buNone/>
            </a:pPr>
            <a:r>
              <a:rPr lang="en-US"/>
              <a:t>Detecting and Early Detection of the Invasive Species RO</a:t>
            </a:r>
            <a:endParaRPr/>
          </a:p>
          <a:p>
            <a:pPr indent="0" lvl="0" marL="0" rtl="0" algn="l">
              <a:lnSpc>
                <a:spcPct val="90000"/>
              </a:lnSpc>
              <a:spcBef>
                <a:spcPts val="0"/>
              </a:spcBef>
              <a:spcAft>
                <a:spcPts val="0"/>
              </a:spcAft>
              <a:buClr>
                <a:schemeClr val="lt1"/>
              </a:buClr>
              <a:buSzPct val="100000"/>
              <a:buNone/>
            </a:pPr>
            <a:r>
              <a:rPr lang="en-US"/>
              <a:t>—A Graph-Based Machine Learning Approach for Global Ecological Monitoring</a:t>
            </a:r>
            <a:endParaRPr/>
          </a:p>
        </p:txBody>
      </p:sp>
      <p:pic>
        <p:nvPicPr>
          <p:cNvPr id="94" name="Google Shape;94;p1"/>
          <p:cNvPicPr preferRelativeResize="0"/>
          <p:nvPr/>
        </p:nvPicPr>
        <p:blipFill>
          <a:blip r:embed="rId3">
            <a:alphaModFix/>
          </a:blip>
          <a:stretch>
            <a:fillRect/>
          </a:stretch>
        </p:blipFill>
        <p:spPr>
          <a:xfrm>
            <a:off x="152400" y="152400"/>
            <a:ext cx="8261974" cy="366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6fdbdeca0e_2_50"/>
          <p:cNvSpPr txBox="1"/>
          <p:nvPr>
            <p:ph type="title"/>
          </p:nvPr>
        </p:nvSpPr>
        <p:spPr>
          <a:xfrm>
            <a:off x="385275" y="362175"/>
            <a:ext cx="10968600" cy="1328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Detection</a:t>
            </a:r>
            <a:endParaRPr b="0" sz="2800">
              <a:solidFill>
                <a:srgbClr val="00427A"/>
              </a:solidFill>
            </a:endParaRPr>
          </a:p>
          <a:p>
            <a:pPr indent="0" lvl="0" marL="0" rtl="0" algn="l">
              <a:spcBef>
                <a:spcPts val="0"/>
              </a:spcBef>
              <a:spcAft>
                <a:spcPts val="0"/>
              </a:spcAft>
              <a:buNone/>
            </a:pPr>
            <a:r>
              <a:rPr lang="en-US" sz="3955"/>
              <a:t>–</a:t>
            </a:r>
            <a:r>
              <a:rPr lang="en-US" sz="3955"/>
              <a:t>Environment Condition-based Risk Model</a:t>
            </a:r>
            <a:endParaRPr sz="3955"/>
          </a:p>
          <a:p>
            <a:pPr indent="0" lvl="0" marL="0" rtl="0" algn="l">
              <a:spcBef>
                <a:spcPts val="0"/>
              </a:spcBef>
              <a:spcAft>
                <a:spcPts val="0"/>
              </a:spcAft>
              <a:buNone/>
            </a:pPr>
            <a:r>
              <a:t/>
            </a:r>
            <a:endParaRPr/>
          </a:p>
        </p:txBody>
      </p:sp>
      <p:sp>
        <p:nvSpPr>
          <p:cNvPr id="166" name="Google Shape;166;g36fdbdeca0e_2_50"/>
          <p:cNvSpPr txBox="1"/>
          <p:nvPr/>
        </p:nvSpPr>
        <p:spPr>
          <a:xfrm>
            <a:off x="539400" y="1363900"/>
            <a:ext cx="8306700" cy="5241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Suitability Quantification</a:t>
            </a:r>
            <a:endParaRPr sz="2800">
              <a:solidFill>
                <a:srgbClr val="00427A"/>
              </a:solidFill>
              <a:latin typeface="Calibri"/>
              <a:ea typeface="Calibri"/>
              <a:cs typeface="Calibri"/>
              <a:sym typeface="Calibri"/>
            </a:endParaRPr>
          </a:p>
        </p:txBody>
      </p:sp>
      <p:pic>
        <p:nvPicPr>
          <p:cNvPr id="167" name="Google Shape;167;g36fdbdeca0e_2_50" title="Environmental suitability for rugulopteryx okamurae.png"/>
          <p:cNvPicPr preferRelativeResize="0"/>
          <p:nvPr/>
        </p:nvPicPr>
        <p:blipFill>
          <a:blip r:embed="rId3">
            <a:alphaModFix/>
          </a:blip>
          <a:stretch>
            <a:fillRect/>
          </a:stretch>
        </p:blipFill>
        <p:spPr>
          <a:xfrm>
            <a:off x="728805" y="1888000"/>
            <a:ext cx="9299094" cy="466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36fdbdeca0e_0_71" title="Predicted habitat suitability of Rugulopteryx .png"/>
          <p:cNvPicPr preferRelativeResize="0"/>
          <p:nvPr/>
        </p:nvPicPr>
        <p:blipFill>
          <a:blip r:embed="rId3">
            <a:alphaModFix/>
          </a:blip>
          <a:stretch>
            <a:fillRect/>
          </a:stretch>
        </p:blipFill>
        <p:spPr>
          <a:xfrm>
            <a:off x="448600" y="1717200"/>
            <a:ext cx="9698025" cy="4862374"/>
          </a:xfrm>
          <a:prstGeom prst="rect">
            <a:avLst/>
          </a:prstGeom>
          <a:noFill/>
          <a:ln>
            <a:noFill/>
          </a:ln>
        </p:spPr>
      </p:pic>
      <p:sp>
        <p:nvSpPr>
          <p:cNvPr id="174" name="Google Shape;174;g36fdbdeca0e_0_71"/>
          <p:cNvSpPr txBox="1"/>
          <p:nvPr>
            <p:ph type="title"/>
          </p:nvPr>
        </p:nvSpPr>
        <p:spPr>
          <a:xfrm>
            <a:off x="385275" y="362175"/>
            <a:ext cx="10968600" cy="1328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Detection</a:t>
            </a:r>
            <a:endParaRPr b="0" sz="2800">
              <a:solidFill>
                <a:srgbClr val="00427A"/>
              </a:solidFill>
            </a:endParaRPr>
          </a:p>
          <a:p>
            <a:pPr indent="0" lvl="0" marL="0" rtl="0" algn="l">
              <a:spcBef>
                <a:spcPts val="0"/>
              </a:spcBef>
              <a:spcAft>
                <a:spcPts val="0"/>
              </a:spcAft>
              <a:buNone/>
            </a:pPr>
            <a:r>
              <a:rPr lang="en-US" sz="3955"/>
              <a:t>–Environment Condition-based Risk Model</a:t>
            </a:r>
            <a:endParaRPr sz="3955"/>
          </a:p>
          <a:p>
            <a:pPr indent="0" lvl="0" marL="0" rtl="0" algn="l">
              <a:spcBef>
                <a:spcPts val="0"/>
              </a:spcBef>
              <a:spcAft>
                <a:spcPts val="0"/>
              </a:spcAft>
              <a:buNone/>
            </a:pPr>
            <a:r>
              <a:t/>
            </a:r>
            <a:endParaRPr/>
          </a:p>
        </p:txBody>
      </p:sp>
      <p:sp>
        <p:nvSpPr>
          <p:cNvPr id="175" name="Google Shape;175;g36fdbdeca0e_0_71"/>
          <p:cNvSpPr txBox="1"/>
          <p:nvPr/>
        </p:nvSpPr>
        <p:spPr>
          <a:xfrm>
            <a:off x="539400" y="1363900"/>
            <a:ext cx="8306700" cy="524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2800">
                <a:solidFill>
                  <a:srgbClr val="00427A"/>
                </a:solidFill>
                <a:latin typeface="Calibri"/>
                <a:ea typeface="Calibri"/>
                <a:cs typeface="Calibri"/>
                <a:sym typeface="Calibri"/>
              </a:rPr>
              <a:t>Risk quantification (Suitability Probability)</a:t>
            </a:r>
            <a:endParaRPr sz="2800">
              <a:solidFill>
                <a:srgbClr val="00427A"/>
              </a:solidFill>
              <a:latin typeface="Calibri"/>
              <a:ea typeface="Calibri"/>
              <a:cs typeface="Calibri"/>
              <a:sym typeface="Calibri"/>
            </a:endParaRPr>
          </a:p>
        </p:txBody>
      </p:sp>
      <p:sp>
        <p:nvSpPr>
          <p:cNvPr id="176" name="Google Shape;176;g36fdbdeca0e_0_71"/>
          <p:cNvSpPr txBox="1"/>
          <p:nvPr/>
        </p:nvSpPr>
        <p:spPr>
          <a:xfrm>
            <a:off x="7431325" y="381675"/>
            <a:ext cx="35634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rgbClr val="FF0000"/>
                </a:solidFill>
                <a:latin typeface="Calibri"/>
                <a:ea typeface="Calibri"/>
                <a:cs typeface="Calibri"/>
                <a:sym typeface="Calibri"/>
              </a:rPr>
              <a:t>REWARDING</a:t>
            </a:r>
            <a:endParaRPr sz="2800">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a136a53d6b_0_0"/>
          <p:cNvSpPr txBox="1"/>
          <p:nvPr/>
        </p:nvSpPr>
        <p:spPr>
          <a:xfrm>
            <a:off x="4629925" y="314725"/>
            <a:ext cx="68529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rgbClr val="00427A"/>
                </a:solidFill>
                <a:latin typeface="Calibri"/>
                <a:ea typeface="Calibri"/>
                <a:cs typeface="Calibri"/>
                <a:sym typeface="Calibri"/>
              </a:rPr>
              <a:t>Varying Levels of Complexity Possible.</a:t>
            </a:r>
            <a:endParaRPr sz="2800">
              <a:solidFill>
                <a:srgbClr val="00427A"/>
              </a:solidFill>
              <a:latin typeface="Calibri"/>
              <a:ea typeface="Calibri"/>
              <a:cs typeface="Calibri"/>
              <a:sym typeface="Calibri"/>
            </a:endParaRPr>
          </a:p>
        </p:txBody>
      </p:sp>
      <p:pic>
        <p:nvPicPr>
          <p:cNvPr id="183" name="Google Shape;183;g3a136a53d6b_0_0"/>
          <p:cNvPicPr preferRelativeResize="0"/>
          <p:nvPr/>
        </p:nvPicPr>
        <p:blipFill>
          <a:blip r:embed="rId3">
            <a:alphaModFix/>
          </a:blip>
          <a:stretch>
            <a:fillRect/>
          </a:stretch>
        </p:blipFill>
        <p:spPr>
          <a:xfrm>
            <a:off x="6877550" y="1259925"/>
            <a:ext cx="4476250" cy="2379700"/>
          </a:xfrm>
          <a:prstGeom prst="rect">
            <a:avLst/>
          </a:prstGeom>
          <a:noFill/>
          <a:ln>
            <a:noFill/>
          </a:ln>
        </p:spPr>
      </p:pic>
      <p:sp>
        <p:nvSpPr>
          <p:cNvPr id="184" name="Google Shape;184;g3a136a53d6b_0_0"/>
          <p:cNvSpPr txBox="1"/>
          <p:nvPr/>
        </p:nvSpPr>
        <p:spPr>
          <a:xfrm>
            <a:off x="269900" y="1972625"/>
            <a:ext cx="3654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accent6"/>
                </a:solidFill>
                <a:latin typeface="Calibri"/>
                <a:ea typeface="Calibri"/>
                <a:cs typeface="Calibri"/>
                <a:sym typeface="Calibri"/>
              </a:rPr>
              <a:t>GBIF - Global Biodiversity Information Facility</a:t>
            </a:r>
            <a:endParaRPr b="1" sz="2500">
              <a:solidFill>
                <a:schemeClr val="accent6"/>
              </a:solidFill>
              <a:latin typeface="Calibri"/>
              <a:ea typeface="Calibri"/>
              <a:cs typeface="Calibri"/>
              <a:sym typeface="Calibri"/>
            </a:endParaRPr>
          </a:p>
        </p:txBody>
      </p:sp>
      <p:cxnSp>
        <p:nvCxnSpPr>
          <p:cNvPr id="185" name="Google Shape;185;g3a136a53d6b_0_0"/>
          <p:cNvCxnSpPr/>
          <p:nvPr/>
        </p:nvCxnSpPr>
        <p:spPr>
          <a:xfrm>
            <a:off x="3924950" y="2449175"/>
            <a:ext cx="2952600" cy="6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186" name="Google Shape;186;g3a136a53d6b_0_0"/>
          <p:cNvPicPr preferRelativeResize="0"/>
          <p:nvPr/>
        </p:nvPicPr>
        <p:blipFill>
          <a:blip r:embed="rId4">
            <a:alphaModFix/>
          </a:blip>
          <a:stretch>
            <a:fillRect/>
          </a:stretch>
        </p:blipFill>
        <p:spPr>
          <a:xfrm>
            <a:off x="269900" y="3165475"/>
            <a:ext cx="6012099" cy="3120150"/>
          </a:xfrm>
          <a:prstGeom prst="rect">
            <a:avLst/>
          </a:prstGeom>
          <a:noFill/>
          <a:ln>
            <a:noFill/>
          </a:ln>
        </p:spPr>
      </p:pic>
      <p:sp>
        <p:nvSpPr>
          <p:cNvPr id="187" name="Google Shape;187;g3a136a53d6b_0_0"/>
          <p:cNvSpPr txBox="1"/>
          <p:nvPr>
            <p:ph type="title"/>
          </p:nvPr>
        </p:nvSpPr>
        <p:spPr>
          <a:xfrm>
            <a:off x="838200" y="365125"/>
            <a:ext cx="10515600" cy="514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Detection </a:t>
            </a:r>
            <a:r>
              <a:rPr lang="en-US" sz="3955"/>
              <a:t>– CNN </a:t>
            </a:r>
            <a:endParaRPr sz="3955"/>
          </a:p>
        </p:txBody>
      </p:sp>
      <p:sp>
        <p:nvSpPr>
          <p:cNvPr id="188" name="Google Shape;188;g3a136a53d6b_0_0"/>
          <p:cNvSpPr txBox="1"/>
          <p:nvPr/>
        </p:nvSpPr>
        <p:spPr>
          <a:xfrm>
            <a:off x="6877525" y="3969225"/>
            <a:ext cx="4476300" cy="22779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700">
                <a:solidFill>
                  <a:srgbClr val="00427A"/>
                </a:solidFill>
                <a:latin typeface="Calibri"/>
                <a:ea typeface="Calibri"/>
                <a:cs typeface="Calibri"/>
                <a:sym typeface="Calibri"/>
              </a:rPr>
              <a:t>Google Earth Engine </a:t>
            </a:r>
            <a:r>
              <a:rPr lang="en-US" sz="1700">
                <a:solidFill>
                  <a:srgbClr val="00427A"/>
                </a:solidFill>
                <a:latin typeface="Calibri"/>
                <a:ea typeface="Calibri"/>
                <a:cs typeface="Calibri"/>
                <a:sym typeface="Calibri"/>
              </a:rPr>
              <a:t>- Sentinel-3 OLCI EFR: Ocean and Land Color Instrument Earth Observation Full Resolution.</a:t>
            </a:r>
            <a:endParaRPr sz="1700">
              <a:solidFill>
                <a:srgbClr val="00427A"/>
              </a:solidFill>
              <a:latin typeface="Calibri"/>
              <a:ea typeface="Calibri"/>
              <a:cs typeface="Calibri"/>
              <a:sym typeface="Calibri"/>
            </a:endParaRPr>
          </a:p>
          <a:p>
            <a:pPr indent="0" lvl="0" marL="0" rtl="0" algn="just">
              <a:spcBef>
                <a:spcPts val="0"/>
              </a:spcBef>
              <a:spcAft>
                <a:spcPts val="0"/>
              </a:spcAft>
              <a:buNone/>
            </a:pPr>
            <a:r>
              <a:t/>
            </a:r>
            <a:endParaRPr sz="1700">
              <a:solidFill>
                <a:srgbClr val="00427A"/>
              </a:solidFill>
              <a:latin typeface="Calibri"/>
              <a:ea typeface="Calibri"/>
              <a:cs typeface="Calibri"/>
              <a:sym typeface="Calibri"/>
            </a:endParaRPr>
          </a:p>
          <a:p>
            <a:pPr indent="0" lvl="0" marL="0" rtl="0" algn="just">
              <a:spcBef>
                <a:spcPts val="0"/>
              </a:spcBef>
              <a:spcAft>
                <a:spcPts val="0"/>
              </a:spcAft>
              <a:buNone/>
            </a:pPr>
            <a:r>
              <a:rPr lang="en-US" sz="1700">
                <a:solidFill>
                  <a:srgbClr val="00427A"/>
                </a:solidFill>
                <a:latin typeface="Calibri"/>
                <a:ea typeface="Calibri"/>
                <a:cs typeface="Calibri"/>
                <a:sym typeface="Calibri"/>
              </a:rPr>
              <a:t>Mean &amp; SD of 3 Vegetation Focus Bands:</a:t>
            </a:r>
            <a:endParaRPr sz="1700">
              <a:solidFill>
                <a:srgbClr val="00427A"/>
              </a:solidFill>
              <a:latin typeface="Calibri"/>
              <a:ea typeface="Calibri"/>
              <a:cs typeface="Calibri"/>
              <a:sym typeface="Calibri"/>
            </a:endParaRPr>
          </a:p>
          <a:p>
            <a:pPr indent="-336550" lvl="0" marL="457200" rtl="0" algn="just">
              <a:spcBef>
                <a:spcPts val="0"/>
              </a:spcBef>
              <a:spcAft>
                <a:spcPts val="0"/>
              </a:spcAft>
              <a:buClr>
                <a:srgbClr val="00427A"/>
              </a:buClr>
              <a:buSzPts val="1700"/>
              <a:buFont typeface="Calibri"/>
              <a:buAutoNum type="arabicPeriod"/>
            </a:pPr>
            <a:r>
              <a:rPr lang="en-US" sz="1700">
                <a:solidFill>
                  <a:srgbClr val="00427A"/>
                </a:solidFill>
                <a:latin typeface="Calibri"/>
                <a:ea typeface="Calibri"/>
                <a:cs typeface="Calibri"/>
                <a:sym typeface="Calibri"/>
              </a:rPr>
              <a:t>Band 8 - 665nm/10nm</a:t>
            </a:r>
            <a:endParaRPr sz="1700">
              <a:solidFill>
                <a:srgbClr val="00427A"/>
              </a:solidFill>
              <a:latin typeface="Calibri"/>
              <a:ea typeface="Calibri"/>
              <a:cs typeface="Calibri"/>
              <a:sym typeface="Calibri"/>
            </a:endParaRPr>
          </a:p>
          <a:p>
            <a:pPr indent="-336550" lvl="0" marL="457200" rtl="0" algn="just">
              <a:spcBef>
                <a:spcPts val="0"/>
              </a:spcBef>
              <a:spcAft>
                <a:spcPts val="0"/>
              </a:spcAft>
              <a:buClr>
                <a:srgbClr val="00427A"/>
              </a:buClr>
              <a:buSzPts val="1700"/>
              <a:buFont typeface="Calibri"/>
              <a:buAutoNum type="arabicPeriod"/>
            </a:pPr>
            <a:r>
              <a:rPr lang="en-US" sz="1700">
                <a:solidFill>
                  <a:srgbClr val="00427A"/>
                </a:solidFill>
                <a:latin typeface="Calibri"/>
                <a:ea typeface="Calibri"/>
                <a:cs typeface="Calibri"/>
                <a:sym typeface="Calibri"/>
              </a:rPr>
              <a:t>Band 17 - 865nm/20nm</a:t>
            </a:r>
            <a:endParaRPr sz="1700">
              <a:solidFill>
                <a:srgbClr val="00427A"/>
              </a:solidFill>
              <a:latin typeface="Calibri"/>
              <a:ea typeface="Calibri"/>
              <a:cs typeface="Calibri"/>
              <a:sym typeface="Calibri"/>
            </a:endParaRPr>
          </a:p>
          <a:p>
            <a:pPr indent="-336550" lvl="0" marL="457200" rtl="0" algn="just">
              <a:spcBef>
                <a:spcPts val="0"/>
              </a:spcBef>
              <a:spcAft>
                <a:spcPts val="0"/>
              </a:spcAft>
              <a:buClr>
                <a:srgbClr val="00427A"/>
              </a:buClr>
              <a:buSzPts val="1700"/>
              <a:buFont typeface="Calibri"/>
              <a:buAutoNum type="arabicPeriod"/>
            </a:pPr>
            <a:r>
              <a:rPr lang="en-US" sz="1700">
                <a:solidFill>
                  <a:srgbClr val="00427A"/>
                </a:solidFill>
                <a:latin typeface="Calibri"/>
                <a:ea typeface="Calibri"/>
                <a:cs typeface="Calibri"/>
                <a:sym typeface="Calibri"/>
              </a:rPr>
              <a:t>Band 21 - 1029nm/40nm</a:t>
            </a:r>
            <a:endParaRPr sz="1700">
              <a:solidFill>
                <a:srgbClr val="00427A"/>
              </a:solidFill>
              <a:latin typeface="Calibri"/>
              <a:ea typeface="Calibri"/>
              <a:cs typeface="Calibri"/>
              <a:sym typeface="Calibri"/>
            </a:endParaRPr>
          </a:p>
        </p:txBody>
      </p:sp>
      <p:sp>
        <p:nvSpPr>
          <p:cNvPr id="189" name="Google Shape;189;g3a136a53d6b_0_0"/>
          <p:cNvSpPr txBox="1"/>
          <p:nvPr/>
        </p:nvSpPr>
        <p:spPr>
          <a:xfrm>
            <a:off x="269900" y="1118475"/>
            <a:ext cx="15978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rgbClr val="FF0000"/>
                </a:solidFill>
                <a:latin typeface="Calibri"/>
                <a:ea typeface="Calibri"/>
                <a:cs typeface="Calibri"/>
                <a:sym typeface="Calibri"/>
              </a:rPr>
              <a:t>SIMPLEST</a:t>
            </a:r>
            <a:endParaRPr sz="2800">
              <a:solidFill>
                <a:srgbClr val="FF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3a136a53d6b_0_29"/>
          <p:cNvPicPr preferRelativeResize="0"/>
          <p:nvPr/>
        </p:nvPicPr>
        <p:blipFill>
          <a:blip r:embed="rId3">
            <a:alphaModFix/>
          </a:blip>
          <a:stretch>
            <a:fillRect/>
          </a:stretch>
        </p:blipFill>
        <p:spPr>
          <a:xfrm>
            <a:off x="6474024" y="857600"/>
            <a:ext cx="5861999" cy="2526350"/>
          </a:xfrm>
          <a:prstGeom prst="rect">
            <a:avLst/>
          </a:prstGeom>
          <a:noFill/>
          <a:ln>
            <a:noFill/>
          </a:ln>
        </p:spPr>
      </p:pic>
      <p:sp>
        <p:nvSpPr>
          <p:cNvPr id="196" name="Google Shape;196;g3a136a53d6b_0_29"/>
          <p:cNvSpPr txBox="1"/>
          <p:nvPr/>
        </p:nvSpPr>
        <p:spPr>
          <a:xfrm>
            <a:off x="6474025" y="205475"/>
            <a:ext cx="5862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rgbClr val="00427A"/>
                </a:solidFill>
                <a:latin typeface="Calibri"/>
                <a:ea typeface="Calibri"/>
                <a:cs typeface="Calibri"/>
                <a:sym typeface="Calibri"/>
              </a:rPr>
              <a:t>Simple Convolutional Neural Network (CNN)</a:t>
            </a:r>
            <a:endParaRPr sz="2300">
              <a:solidFill>
                <a:srgbClr val="00427A"/>
              </a:solidFill>
              <a:latin typeface="Calibri"/>
              <a:ea typeface="Calibri"/>
              <a:cs typeface="Calibri"/>
              <a:sym typeface="Calibri"/>
            </a:endParaRPr>
          </a:p>
        </p:txBody>
      </p:sp>
      <p:pic>
        <p:nvPicPr>
          <p:cNvPr id="197" name="Google Shape;197;g3a136a53d6b_0_29"/>
          <p:cNvPicPr preferRelativeResize="0"/>
          <p:nvPr/>
        </p:nvPicPr>
        <p:blipFill rotWithShape="1">
          <a:blip r:embed="rId4">
            <a:alphaModFix/>
          </a:blip>
          <a:srcRect b="0" l="0" r="49387" t="0"/>
          <a:stretch/>
        </p:blipFill>
        <p:spPr>
          <a:xfrm>
            <a:off x="304449" y="3567536"/>
            <a:ext cx="5861998" cy="3200940"/>
          </a:xfrm>
          <a:prstGeom prst="rect">
            <a:avLst/>
          </a:prstGeom>
          <a:noFill/>
          <a:ln>
            <a:noFill/>
          </a:ln>
        </p:spPr>
      </p:pic>
      <p:sp>
        <p:nvSpPr>
          <p:cNvPr id="198" name="Google Shape;198;g3a136a53d6b_0_29"/>
          <p:cNvSpPr txBox="1"/>
          <p:nvPr/>
        </p:nvSpPr>
        <p:spPr>
          <a:xfrm>
            <a:off x="6474025" y="4160300"/>
            <a:ext cx="5276100" cy="2015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Trained for 50 Epochs.</a:t>
            </a:r>
            <a:endParaRPr sz="18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Train Test Split: 80 - 10 - 10 %</a:t>
            </a:r>
            <a:endParaRPr sz="18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Loss: Binary Cross Entropy</a:t>
            </a:r>
            <a:endParaRPr sz="18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Learning Rate: 0.001</a:t>
            </a:r>
            <a:endParaRPr sz="18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Optimizer: Adam</a:t>
            </a:r>
            <a:endParaRPr sz="1850">
              <a:solidFill>
                <a:schemeClr val="dk1"/>
              </a:solidFill>
              <a:highlight>
                <a:srgbClr val="F5F5F5"/>
              </a:highlight>
              <a:latin typeface="Courier New"/>
              <a:ea typeface="Courier New"/>
              <a:cs typeface="Courier New"/>
              <a:sym typeface="Courier New"/>
            </a:endParaRPr>
          </a:p>
        </p:txBody>
      </p:sp>
      <p:pic>
        <p:nvPicPr>
          <p:cNvPr id="199" name="Google Shape;199;g3a136a53d6b_0_29"/>
          <p:cNvPicPr preferRelativeResize="0"/>
          <p:nvPr/>
        </p:nvPicPr>
        <p:blipFill>
          <a:blip r:embed="rId5">
            <a:alphaModFix/>
          </a:blip>
          <a:stretch>
            <a:fillRect/>
          </a:stretch>
        </p:blipFill>
        <p:spPr>
          <a:xfrm>
            <a:off x="152400" y="152400"/>
            <a:ext cx="6169225" cy="3208749"/>
          </a:xfrm>
          <a:prstGeom prst="rect">
            <a:avLst/>
          </a:prstGeom>
          <a:noFill/>
          <a:ln>
            <a:noFill/>
          </a:ln>
        </p:spPr>
      </p:pic>
      <p:pic>
        <p:nvPicPr>
          <p:cNvPr id="200" name="Google Shape;200;g3a136a53d6b_0_29"/>
          <p:cNvPicPr preferRelativeResize="0"/>
          <p:nvPr/>
        </p:nvPicPr>
        <p:blipFill>
          <a:blip r:embed="rId6">
            <a:alphaModFix/>
          </a:blip>
          <a:stretch>
            <a:fillRect/>
          </a:stretch>
        </p:blipFill>
        <p:spPr>
          <a:xfrm>
            <a:off x="3747350" y="2721075"/>
            <a:ext cx="2574275" cy="1415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a136a53d6b_0_42"/>
          <p:cNvSpPr txBox="1"/>
          <p:nvPr/>
        </p:nvSpPr>
        <p:spPr>
          <a:xfrm>
            <a:off x="330150" y="644700"/>
            <a:ext cx="5650200" cy="5568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BASELINE (ALL ONES) ===</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bce loss: 9.4340</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precision: 0.9057</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recall: 1.0000</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f1: 0.9505</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accuracy: 0.9057</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counts: TP=47 TN=0</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        FP=5 FN=0 </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N=52</a:t>
            </a:r>
            <a:endParaRPr sz="4500"/>
          </a:p>
        </p:txBody>
      </p:sp>
      <p:sp>
        <p:nvSpPr>
          <p:cNvPr id="207" name="Google Shape;207;g3a136a53d6b_0_42"/>
          <p:cNvSpPr txBox="1"/>
          <p:nvPr/>
        </p:nvSpPr>
        <p:spPr>
          <a:xfrm>
            <a:off x="6585725" y="644700"/>
            <a:ext cx="5276100" cy="556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TEST SUMMARY ===</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bce loss: 0.0101</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precision: 1.0000</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recall: 1.0000</a:t>
            </a:r>
            <a:endParaRPr sz="34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f1: 1.0000</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accuracy: 1.0000</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counts: TP=50 TN=2 </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        FP=0 FN=0 </a:t>
            </a:r>
            <a:endParaRPr sz="2950">
              <a:solidFill>
                <a:schemeClr val="dk1"/>
              </a:solidFill>
              <a:highlight>
                <a:srgbClr val="F5F5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2950">
                <a:solidFill>
                  <a:schemeClr val="dk1"/>
                </a:solidFill>
                <a:highlight>
                  <a:srgbClr val="F5F5F5"/>
                </a:highlight>
                <a:latin typeface="Courier New"/>
                <a:ea typeface="Courier New"/>
                <a:cs typeface="Courier New"/>
                <a:sym typeface="Courier New"/>
              </a:rPr>
              <a:t>N=52</a:t>
            </a:r>
            <a:endParaRPr sz="2950">
              <a:solidFill>
                <a:schemeClr val="dk1"/>
              </a:solidFill>
              <a:highlight>
                <a:srgbClr val="F5F5F5"/>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6fdbdeca0e_4_0"/>
          <p:cNvSpPr txBox="1"/>
          <p:nvPr>
            <p:ph type="title"/>
          </p:nvPr>
        </p:nvSpPr>
        <p:spPr>
          <a:xfrm>
            <a:off x="838200" y="365125"/>
            <a:ext cx="10515600" cy="514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Detection </a:t>
            </a:r>
            <a:r>
              <a:rPr lang="en-US" sz="3955"/>
              <a:t>– UNet CNN </a:t>
            </a:r>
            <a:endParaRPr sz="3955"/>
          </a:p>
        </p:txBody>
      </p:sp>
      <p:sp>
        <p:nvSpPr>
          <p:cNvPr id="214" name="Google Shape;214;g36fdbdeca0e_4_0"/>
          <p:cNvSpPr txBox="1"/>
          <p:nvPr>
            <p:ph idx="1" type="body"/>
          </p:nvPr>
        </p:nvSpPr>
        <p:spPr>
          <a:xfrm>
            <a:off x="838200" y="1302075"/>
            <a:ext cx="10156500" cy="11850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None/>
            </a:pPr>
            <a:r>
              <a:rPr lang="en-US" sz="2300">
                <a:solidFill>
                  <a:schemeClr val="dk1"/>
                </a:solidFill>
                <a:latin typeface="Arial"/>
                <a:ea typeface="Arial"/>
                <a:cs typeface="Arial"/>
                <a:sym typeface="Arial"/>
              </a:rPr>
              <a:t>Predict infestation % (spatial spread) in a fixed </a:t>
            </a:r>
            <a:r>
              <a:rPr lang="en-US" sz="2300">
                <a:solidFill>
                  <a:schemeClr val="dk1"/>
                </a:solidFill>
                <a:latin typeface="Arial"/>
                <a:ea typeface="Arial"/>
                <a:cs typeface="Arial"/>
                <a:sym typeface="Arial"/>
              </a:rPr>
              <a:t>location patch. A U-Net CNN can be used to achieve this.</a:t>
            </a:r>
            <a:endParaRPr sz="2300">
              <a:solidFill>
                <a:schemeClr val="dk1"/>
              </a:solidFill>
              <a:latin typeface="Arial"/>
              <a:ea typeface="Arial"/>
              <a:cs typeface="Arial"/>
              <a:sym typeface="Arial"/>
            </a:endParaRPr>
          </a:p>
          <a:p>
            <a:pPr indent="0" lvl="0" marL="0" rtl="0" algn="l">
              <a:spcBef>
                <a:spcPts val="1000"/>
              </a:spcBef>
              <a:spcAft>
                <a:spcPts val="0"/>
              </a:spcAft>
              <a:buNone/>
            </a:pPr>
            <a:r>
              <a:t/>
            </a:r>
            <a:endParaRPr sz="2300">
              <a:solidFill>
                <a:schemeClr val="dk1"/>
              </a:solidFill>
              <a:latin typeface="Arial"/>
              <a:ea typeface="Arial"/>
              <a:cs typeface="Arial"/>
              <a:sym typeface="Arial"/>
            </a:endParaRPr>
          </a:p>
          <a:p>
            <a:pPr indent="0" lvl="0" marL="0" rtl="0" algn="l">
              <a:spcBef>
                <a:spcPts val="1000"/>
              </a:spcBef>
              <a:spcAft>
                <a:spcPts val="0"/>
              </a:spcAft>
              <a:buNone/>
            </a:pPr>
            <a:r>
              <a:rPr lang="en-US" sz="2300">
                <a:solidFill>
                  <a:schemeClr val="dk1"/>
                </a:solidFill>
                <a:latin typeface="Arial"/>
                <a:ea typeface="Arial"/>
                <a:cs typeface="Arial"/>
                <a:sym typeface="Arial"/>
              </a:rPr>
              <a:t>We tried to implement this using simulated data.</a:t>
            </a:r>
            <a:endParaRPr sz="2300">
              <a:solidFill>
                <a:schemeClr val="dk1"/>
              </a:solidFill>
              <a:latin typeface="Arial"/>
              <a:ea typeface="Arial"/>
              <a:cs typeface="Arial"/>
              <a:sym typeface="Arial"/>
            </a:endParaRPr>
          </a:p>
        </p:txBody>
      </p:sp>
      <p:pic>
        <p:nvPicPr>
          <p:cNvPr id="215" name="Google Shape;215;g36fdbdeca0e_4_0"/>
          <p:cNvPicPr preferRelativeResize="0"/>
          <p:nvPr/>
        </p:nvPicPr>
        <p:blipFill>
          <a:blip r:embed="rId3">
            <a:alphaModFix/>
          </a:blip>
          <a:stretch>
            <a:fillRect/>
          </a:stretch>
        </p:blipFill>
        <p:spPr>
          <a:xfrm>
            <a:off x="1197175" y="2791875"/>
            <a:ext cx="9797599" cy="4066125"/>
          </a:xfrm>
          <a:prstGeom prst="rect">
            <a:avLst/>
          </a:prstGeom>
          <a:noFill/>
          <a:ln>
            <a:noFill/>
          </a:ln>
        </p:spPr>
      </p:pic>
      <p:sp>
        <p:nvSpPr>
          <p:cNvPr id="216" name="Google Shape;216;g36fdbdeca0e_4_0"/>
          <p:cNvSpPr txBox="1"/>
          <p:nvPr/>
        </p:nvSpPr>
        <p:spPr>
          <a:xfrm>
            <a:off x="7431325" y="381675"/>
            <a:ext cx="35634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rgbClr val="FF0000"/>
                </a:solidFill>
                <a:latin typeface="Calibri"/>
                <a:ea typeface="Calibri"/>
                <a:cs typeface="Calibri"/>
                <a:sym typeface="Calibri"/>
              </a:rPr>
              <a:t>MORE REWARDING</a:t>
            </a:r>
            <a:endParaRPr sz="2800">
              <a:solidFill>
                <a:srgbClr val="FF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6fda62b7db_1_7"/>
          <p:cNvSpPr txBox="1"/>
          <p:nvPr>
            <p:ph type="title"/>
          </p:nvPr>
        </p:nvSpPr>
        <p:spPr>
          <a:xfrm>
            <a:off x="838200" y="365125"/>
            <a:ext cx="10515600" cy="638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Early Detection - </a:t>
            </a:r>
            <a:r>
              <a:rPr lang="en-US">
                <a:solidFill>
                  <a:schemeClr val="dk1"/>
                </a:solidFill>
                <a:highlight>
                  <a:srgbClr val="00FF00"/>
                </a:highlight>
              </a:rPr>
              <a:t>GNN</a:t>
            </a:r>
            <a:endParaRPr>
              <a:solidFill>
                <a:schemeClr val="dk1"/>
              </a:solidFill>
              <a:highlight>
                <a:srgbClr val="00FF00"/>
              </a:highlight>
            </a:endParaRPr>
          </a:p>
        </p:txBody>
      </p:sp>
      <p:sp>
        <p:nvSpPr>
          <p:cNvPr id="223" name="Google Shape;223;g36fda62b7db_1_7"/>
          <p:cNvSpPr txBox="1"/>
          <p:nvPr/>
        </p:nvSpPr>
        <p:spPr>
          <a:xfrm>
            <a:off x="7431325" y="381675"/>
            <a:ext cx="35634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rgbClr val="FF0000"/>
                </a:solidFill>
                <a:latin typeface="Calibri"/>
                <a:ea typeface="Calibri"/>
                <a:cs typeface="Calibri"/>
                <a:sym typeface="Calibri"/>
              </a:rPr>
              <a:t>MOST </a:t>
            </a:r>
            <a:r>
              <a:rPr lang="en-US" sz="2800">
                <a:solidFill>
                  <a:srgbClr val="FF0000"/>
                </a:solidFill>
                <a:latin typeface="Calibri"/>
                <a:ea typeface="Calibri"/>
                <a:cs typeface="Calibri"/>
                <a:sym typeface="Calibri"/>
              </a:rPr>
              <a:t>REWARDING</a:t>
            </a:r>
            <a:endParaRPr sz="2800">
              <a:solidFill>
                <a:srgbClr val="FF0000"/>
              </a:solidFill>
              <a:latin typeface="Calibri"/>
              <a:ea typeface="Calibri"/>
              <a:cs typeface="Calibri"/>
              <a:sym typeface="Calibri"/>
            </a:endParaRPr>
          </a:p>
        </p:txBody>
      </p:sp>
      <p:sp>
        <p:nvSpPr>
          <p:cNvPr id="224" name="Google Shape;224;g36fda62b7db_1_7"/>
          <p:cNvSpPr txBox="1"/>
          <p:nvPr/>
        </p:nvSpPr>
        <p:spPr>
          <a:xfrm>
            <a:off x="2932950" y="1889850"/>
            <a:ext cx="6326100" cy="307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700">
                <a:solidFill>
                  <a:srgbClr val="FF0000"/>
                </a:solidFill>
                <a:latin typeface="Calibri"/>
                <a:ea typeface="Calibri"/>
                <a:cs typeface="Calibri"/>
                <a:sym typeface="Calibri"/>
              </a:rPr>
              <a:t>R</a:t>
            </a:r>
            <a:r>
              <a:rPr lang="en-US" sz="4700">
                <a:solidFill>
                  <a:schemeClr val="dk1"/>
                </a:solidFill>
                <a:latin typeface="Calibri"/>
                <a:ea typeface="Calibri"/>
                <a:cs typeface="Calibri"/>
                <a:sym typeface="Calibri"/>
              </a:rPr>
              <a:t>ugulopterix</a:t>
            </a:r>
            <a:r>
              <a:rPr lang="en-US" sz="4700">
                <a:solidFill>
                  <a:srgbClr val="FF0000"/>
                </a:solidFill>
                <a:latin typeface="Calibri"/>
                <a:ea typeface="Calibri"/>
                <a:cs typeface="Calibri"/>
                <a:sym typeface="Calibri"/>
              </a:rPr>
              <a:t> O</a:t>
            </a:r>
            <a:r>
              <a:rPr lang="en-US" sz="4700">
                <a:solidFill>
                  <a:schemeClr val="dk1"/>
                </a:solidFill>
                <a:latin typeface="Calibri"/>
                <a:ea typeface="Calibri"/>
                <a:cs typeface="Calibri"/>
                <a:sym typeface="Calibri"/>
              </a:rPr>
              <a:t>kamurae</a:t>
            </a:r>
            <a:r>
              <a:rPr lang="en-US" sz="4700">
                <a:solidFill>
                  <a:srgbClr val="FF0000"/>
                </a:solidFill>
                <a:latin typeface="Calibri"/>
                <a:ea typeface="Calibri"/>
                <a:cs typeface="Calibri"/>
                <a:sym typeface="Calibri"/>
              </a:rPr>
              <a:t> S</a:t>
            </a:r>
            <a:r>
              <a:rPr lang="en-US" sz="4700">
                <a:solidFill>
                  <a:schemeClr val="dk1"/>
                </a:solidFill>
                <a:latin typeface="Calibri"/>
                <a:ea typeface="Calibri"/>
                <a:cs typeface="Calibri"/>
                <a:sym typeface="Calibri"/>
              </a:rPr>
              <a:t>patio-</a:t>
            </a:r>
            <a:r>
              <a:rPr lang="en-US" sz="4700">
                <a:solidFill>
                  <a:srgbClr val="FF0000"/>
                </a:solidFill>
                <a:latin typeface="Calibri"/>
                <a:ea typeface="Calibri"/>
                <a:cs typeface="Calibri"/>
                <a:sym typeface="Calibri"/>
              </a:rPr>
              <a:t>T</a:t>
            </a:r>
            <a:r>
              <a:rPr lang="en-US" sz="4700">
                <a:solidFill>
                  <a:schemeClr val="dk1"/>
                </a:solidFill>
                <a:latin typeface="Calibri"/>
                <a:ea typeface="Calibri"/>
                <a:cs typeface="Calibri"/>
                <a:sym typeface="Calibri"/>
              </a:rPr>
              <a:t>emporal</a:t>
            </a:r>
            <a:endParaRPr sz="4700">
              <a:solidFill>
                <a:schemeClr val="dk1"/>
              </a:solidFill>
              <a:latin typeface="Calibri"/>
              <a:ea typeface="Calibri"/>
              <a:cs typeface="Calibri"/>
              <a:sym typeface="Calibri"/>
            </a:endParaRPr>
          </a:p>
          <a:p>
            <a:pPr indent="0" lvl="0" marL="0" rtl="0" algn="ctr">
              <a:spcBef>
                <a:spcPts val="0"/>
              </a:spcBef>
              <a:spcAft>
                <a:spcPts val="0"/>
              </a:spcAft>
              <a:buNone/>
            </a:pPr>
            <a:r>
              <a:rPr lang="en-US" sz="4700">
                <a:solidFill>
                  <a:srgbClr val="FF0000"/>
                </a:solidFill>
                <a:latin typeface="Calibri"/>
                <a:ea typeface="Calibri"/>
                <a:cs typeface="Calibri"/>
                <a:sym typeface="Calibri"/>
              </a:rPr>
              <a:t>(ROST)</a:t>
            </a:r>
            <a:endParaRPr sz="4700">
              <a:solidFill>
                <a:srgbClr val="FF0000"/>
              </a:solidFill>
              <a:latin typeface="Calibri"/>
              <a:ea typeface="Calibri"/>
              <a:cs typeface="Calibri"/>
              <a:sym typeface="Calibri"/>
            </a:endParaRPr>
          </a:p>
          <a:p>
            <a:pPr indent="0" lvl="0" marL="0" rtl="0" algn="ctr">
              <a:spcBef>
                <a:spcPts val="0"/>
              </a:spcBef>
              <a:spcAft>
                <a:spcPts val="0"/>
              </a:spcAft>
              <a:buNone/>
            </a:pPr>
            <a:r>
              <a:rPr lang="en-US" sz="4700">
                <a:solidFill>
                  <a:srgbClr val="FF0000"/>
                </a:solidFill>
                <a:latin typeface="Calibri"/>
                <a:ea typeface="Calibri"/>
                <a:cs typeface="Calibri"/>
                <a:sym typeface="Calibri"/>
              </a:rPr>
              <a:t> Early Detection Model</a:t>
            </a:r>
            <a:endParaRPr sz="4700">
              <a:solidFill>
                <a:srgbClr val="FF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3a136a53d6b_0_65"/>
          <p:cNvPicPr preferRelativeResize="0"/>
          <p:nvPr/>
        </p:nvPicPr>
        <p:blipFill>
          <a:blip r:embed="rId3">
            <a:alphaModFix/>
          </a:blip>
          <a:stretch>
            <a:fillRect/>
          </a:stretch>
        </p:blipFill>
        <p:spPr>
          <a:xfrm>
            <a:off x="-2" y="309163"/>
            <a:ext cx="12191999" cy="62396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aphicFrame>
        <p:nvGraphicFramePr>
          <p:cNvPr id="236" name="Google Shape;236;g36fda62b7db_3_0"/>
          <p:cNvGraphicFramePr/>
          <p:nvPr/>
        </p:nvGraphicFramePr>
        <p:xfrm>
          <a:off x="3221225" y="1455975"/>
          <a:ext cx="3000000" cy="3000000"/>
        </p:xfrm>
        <a:graphic>
          <a:graphicData uri="http://schemas.openxmlformats.org/drawingml/2006/table">
            <a:tbl>
              <a:tblPr>
                <a:noFill/>
                <a:tableStyleId>{DC1BCF65-201F-4A15-B30A-A34D86FD3841}</a:tableStyleId>
              </a:tblPr>
              <a:tblGrid>
                <a:gridCol w="1026575"/>
                <a:gridCol w="1556175"/>
                <a:gridCol w="942100"/>
                <a:gridCol w="518900"/>
                <a:gridCol w="1860475"/>
                <a:gridCol w="3066550"/>
              </a:tblGrid>
              <a:tr h="612475">
                <a:tc>
                  <a:txBody>
                    <a:bodyPr/>
                    <a:lstStyle/>
                    <a:p>
                      <a:pPr indent="0" lvl="0" marL="0" rtl="0" algn="l">
                        <a:lnSpc>
                          <a:spcPct val="115000"/>
                        </a:lnSpc>
                        <a:spcBef>
                          <a:spcPts val="1200"/>
                        </a:spcBef>
                        <a:spcAft>
                          <a:spcPts val="1200"/>
                        </a:spcAft>
                        <a:buNone/>
                      </a:pPr>
                      <a:r>
                        <a:rPr b="1" lang="en-US"/>
                        <a:t>Strategy</a:t>
                      </a:r>
                      <a:endParaRPr b="1"/>
                    </a:p>
                  </a:txBody>
                  <a:tcPr marT="9525" marB="9525" marR="9525" marL="9525">
                    <a:lnR cap="flat" cmpd="sng" w="7625">
                      <a:solidFill>
                        <a:srgbClr val="000000"/>
                      </a:solidFill>
                      <a:prstDash val="solid"/>
                      <a:round/>
                      <a:headEnd len="sm" w="sm" type="none"/>
                      <a:tailEnd len="sm" w="sm" type="none"/>
                    </a:lnR>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a:t>Data Source</a:t>
                      </a:r>
                      <a:endParaRPr b="1"/>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a:t>Accuracy</a:t>
                      </a:r>
                      <a:endParaRPr b="1"/>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a:t>Cost</a:t>
                      </a:r>
                      <a:endParaRPr b="1"/>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a:t>Pros</a:t>
                      </a:r>
                      <a:endParaRPr b="1"/>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US"/>
                        <a:t>Cons</a:t>
                      </a:r>
                      <a:endParaRPr b="1"/>
                    </a:p>
                  </a:txBody>
                  <a:tcPr marT="9525" marB="9525" marR="9525" marL="9525">
                    <a:lnL cap="flat" cmpd="sng" w="7625">
                      <a:solidFill>
                        <a:srgbClr val="000000"/>
                      </a:solidFill>
                      <a:prstDash val="solid"/>
                      <a:round/>
                      <a:headEnd len="sm" w="sm" type="none"/>
                      <a:tailEnd len="sm" w="sm" type="none"/>
                    </a:lnL>
                    <a:lnB cap="flat" cmpd="sng" w="7625">
                      <a:solidFill>
                        <a:srgbClr val="000000"/>
                      </a:solidFill>
                      <a:prstDash val="solid"/>
                      <a:round/>
                      <a:headEnd len="sm" w="sm" type="none"/>
                      <a:tailEnd len="sm" w="sm" type="none"/>
                    </a:lnB>
                  </a:tcPr>
                </a:tc>
              </a:tr>
              <a:tr h="1572025">
                <a:tc>
                  <a:txBody>
                    <a:bodyPr/>
                    <a:lstStyle/>
                    <a:p>
                      <a:pPr indent="0" lvl="0" marL="0" rtl="0" algn="l">
                        <a:lnSpc>
                          <a:spcPct val="115000"/>
                        </a:lnSpc>
                        <a:spcBef>
                          <a:spcPts val="1200"/>
                        </a:spcBef>
                        <a:spcAft>
                          <a:spcPts val="1200"/>
                        </a:spcAft>
                        <a:buNone/>
                      </a:pPr>
                      <a:r>
                        <a:rPr b="1" lang="en-US" sz="1300"/>
                        <a:t>Outsourced</a:t>
                      </a:r>
                      <a:endParaRPr b="1" sz="1300"/>
                    </a:p>
                  </a:txBody>
                  <a:tcPr marT="9525" marB="9525" marR="9525" marL="9525">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Outsourced presence and environmental data</a:t>
                      </a:r>
                      <a:endParaRPr/>
                    </a:p>
                    <a:p>
                      <a:pPr indent="0" lvl="0" marL="0" rtl="0" algn="l">
                        <a:lnSpc>
                          <a:spcPct val="115000"/>
                        </a:lnSpc>
                        <a:spcBef>
                          <a:spcPts val="1200"/>
                        </a:spcBef>
                        <a:spcAft>
                          <a:spcPts val="1200"/>
                        </a:spcAft>
                        <a:buNone/>
                      </a:pPr>
                      <a:r>
                        <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a:t>Medium</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a:t>$</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t>No physical sampling necessary</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Satellite data less accurate early detection </a:t>
                      </a:r>
                      <a:endParaRPr/>
                    </a:p>
                    <a:p>
                      <a:pPr indent="0" lvl="0" marL="0" rtl="0" algn="l">
                        <a:lnSpc>
                          <a:spcPct val="115000"/>
                        </a:lnSpc>
                        <a:spcBef>
                          <a:spcPts val="1200"/>
                        </a:spcBef>
                        <a:spcAft>
                          <a:spcPts val="1200"/>
                        </a:spcAft>
                        <a:buNone/>
                      </a:pPr>
                      <a:r>
                        <a:rPr lang="en-US"/>
                        <a:t>Dependent on cooperating with multiple external partners</a:t>
                      </a:r>
                      <a:endParaRPr/>
                    </a:p>
                  </a:txBody>
                  <a:tcPr marT="9525" marB="9525" marR="9525" marL="9525">
                    <a:lnL cap="flat" cmpd="sng" w="7625">
                      <a:solidFill>
                        <a:srgbClr val="000000"/>
                      </a:solidFill>
                      <a:prstDash val="solid"/>
                      <a:round/>
                      <a:headEnd len="sm" w="sm" type="none"/>
                      <a:tailEnd len="sm" w="sm" type="none"/>
                    </a:lnL>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352675">
                <a:tc>
                  <a:txBody>
                    <a:bodyPr/>
                    <a:lstStyle/>
                    <a:p>
                      <a:pPr indent="0" lvl="0" marL="0" rtl="0" algn="l">
                        <a:lnSpc>
                          <a:spcPct val="115000"/>
                        </a:lnSpc>
                        <a:spcBef>
                          <a:spcPts val="1200"/>
                        </a:spcBef>
                        <a:spcAft>
                          <a:spcPts val="1200"/>
                        </a:spcAft>
                        <a:buNone/>
                      </a:pPr>
                      <a:r>
                        <a:rPr b="1" lang="en-US" sz="1300"/>
                        <a:t>Internal sampling</a:t>
                      </a:r>
                      <a:endParaRPr b="1" sz="1300"/>
                    </a:p>
                  </a:txBody>
                  <a:tcPr marT="9525" marB="9525" marR="9525" marL="9525">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US"/>
                        <a:t>Internal sampling using eDNA</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a:solidFill>
                            <a:schemeClr val="dk1"/>
                          </a:solidFill>
                        </a:rPr>
                        <a:t>Medium</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lang="en-US"/>
                        <a:t>$$</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Accurate presence data</a:t>
                      </a:r>
                      <a:endParaRPr/>
                    </a:p>
                    <a:p>
                      <a:pPr indent="0" lvl="0" marL="0" rtl="0" algn="l">
                        <a:lnSpc>
                          <a:spcPct val="115000"/>
                        </a:lnSpc>
                        <a:spcBef>
                          <a:spcPts val="1200"/>
                        </a:spcBef>
                        <a:spcAft>
                          <a:spcPts val="1200"/>
                        </a:spcAft>
                        <a:buNone/>
                      </a:pPr>
                      <a:r>
                        <a:rPr lang="en-US"/>
                        <a:t>Work autonomously</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Rely on patterns in biodiversity (eDNA) for predictability</a:t>
                      </a:r>
                      <a:endParaRPr/>
                    </a:p>
                    <a:p>
                      <a:pPr indent="0" lvl="0" marL="0" rtl="0" algn="l">
                        <a:lnSpc>
                          <a:spcPct val="115000"/>
                        </a:lnSpc>
                        <a:spcBef>
                          <a:spcPts val="1200"/>
                        </a:spcBef>
                        <a:spcAft>
                          <a:spcPts val="1200"/>
                        </a:spcAft>
                        <a:buNone/>
                      </a:pPr>
                      <a:r>
                        <a:rPr lang="en-US"/>
                        <a:t>Physical sampling required</a:t>
                      </a:r>
                      <a:endParaRPr/>
                    </a:p>
                  </a:txBody>
                  <a:tcPr marT="9525" marB="9525" marR="9525" marL="9525">
                    <a:lnL cap="flat" cmpd="sng" w="7625">
                      <a:solidFill>
                        <a:srgbClr val="000000"/>
                      </a:solidFill>
                      <a:prstDash val="solid"/>
                      <a:round/>
                      <a:headEnd len="sm" w="sm" type="none"/>
                      <a:tailEnd len="sm" w="sm" type="none"/>
                    </a:lnL>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143300">
                <a:tc>
                  <a:txBody>
                    <a:bodyPr/>
                    <a:lstStyle/>
                    <a:p>
                      <a:pPr indent="0" lvl="0" marL="0" rtl="0" algn="l">
                        <a:lnSpc>
                          <a:spcPct val="115000"/>
                        </a:lnSpc>
                        <a:spcBef>
                          <a:spcPts val="1200"/>
                        </a:spcBef>
                        <a:spcAft>
                          <a:spcPts val="1200"/>
                        </a:spcAft>
                        <a:buNone/>
                      </a:pPr>
                      <a:r>
                        <a:rPr b="1" lang="en-US" sz="1300"/>
                        <a:t>Hybrid</a:t>
                      </a:r>
                      <a:endParaRPr b="1" sz="1300"/>
                    </a:p>
                  </a:txBody>
                  <a:tcPr marT="9525" marB="9525" marR="9525" marL="9525">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tcPr>
                </a:tc>
                <a:tc>
                  <a:txBody>
                    <a:bodyPr/>
                    <a:lstStyle/>
                    <a:p>
                      <a:pPr indent="0" lvl="0" marL="0" rtl="0" algn="l">
                        <a:lnSpc>
                          <a:spcPct val="115000"/>
                        </a:lnSpc>
                        <a:spcBef>
                          <a:spcPts val="1200"/>
                        </a:spcBef>
                        <a:spcAft>
                          <a:spcPts val="0"/>
                        </a:spcAft>
                        <a:buNone/>
                      </a:pPr>
                      <a:r>
                        <a:rPr lang="en-US"/>
                        <a:t>Internal sampling using eDNA </a:t>
                      </a:r>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Environmental data from databases</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tcPr>
                </a:tc>
                <a:tc>
                  <a:txBody>
                    <a:bodyPr/>
                    <a:lstStyle/>
                    <a:p>
                      <a:pPr indent="0" lvl="0" marL="0" rtl="0" algn="ctr">
                        <a:lnSpc>
                          <a:spcPct val="115000"/>
                        </a:lnSpc>
                        <a:spcBef>
                          <a:spcPts val="1200"/>
                        </a:spcBef>
                        <a:spcAft>
                          <a:spcPts val="0"/>
                        </a:spcAft>
                        <a:buClr>
                          <a:schemeClr val="dk1"/>
                        </a:buClr>
                        <a:buSzPts val="1100"/>
                        <a:buFont typeface="Arial"/>
                        <a:buNone/>
                      </a:pPr>
                      <a:r>
                        <a:rPr lang="en-US">
                          <a:solidFill>
                            <a:schemeClr val="dk1"/>
                          </a:solidFill>
                        </a:rPr>
                        <a:t>High</a:t>
                      </a:r>
                      <a:endParaRPr>
                        <a:solidFill>
                          <a:schemeClr val="dk1"/>
                        </a:solidFill>
                      </a:endParaRPr>
                    </a:p>
                    <a:p>
                      <a:pPr indent="0" lvl="0" marL="0" rtl="0" algn="ctr">
                        <a:lnSpc>
                          <a:spcPct val="115000"/>
                        </a:lnSpc>
                        <a:spcBef>
                          <a:spcPts val="1200"/>
                        </a:spcBef>
                        <a:spcAft>
                          <a:spcPts val="1200"/>
                        </a:spcAft>
                        <a:buNone/>
                      </a:pPr>
                      <a:r>
                        <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tcPr>
                </a:tc>
                <a:tc>
                  <a:txBody>
                    <a:bodyPr/>
                    <a:lstStyle/>
                    <a:p>
                      <a:pPr indent="0" lvl="0" marL="0" rtl="0" algn="ctr">
                        <a:lnSpc>
                          <a:spcPct val="115000"/>
                        </a:lnSpc>
                        <a:spcBef>
                          <a:spcPts val="1200"/>
                        </a:spcBef>
                        <a:spcAft>
                          <a:spcPts val="1200"/>
                        </a:spcAft>
                        <a:buNone/>
                      </a:pPr>
                      <a:r>
                        <a:rPr lang="en-US"/>
                        <a:t>$$$</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tcPr>
                </a:tc>
                <a:tc>
                  <a:txBody>
                    <a:bodyPr/>
                    <a:lstStyle/>
                    <a:p>
                      <a:pPr indent="0" lvl="0" marL="0" rtl="0" algn="l">
                        <a:lnSpc>
                          <a:spcPct val="115000"/>
                        </a:lnSpc>
                        <a:spcBef>
                          <a:spcPts val="1200"/>
                        </a:spcBef>
                        <a:spcAft>
                          <a:spcPts val="0"/>
                        </a:spcAft>
                        <a:buNone/>
                      </a:pPr>
                      <a:r>
                        <a:rPr lang="en-US"/>
                        <a:t>Reliable presence and environmental data</a:t>
                      </a:r>
                      <a:endParaRPr/>
                    </a:p>
                    <a:p>
                      <a:pPr indent="0" lvl="0" marL="0" rtl="0" algn="l">
                        <a:lnSpc>
                          <a:spcPct val="115000"/>
                        </a:lnSpc>
                        <a:spcBef>
                          <a:spcPts val="1200"/>
                        </a:spcBef>
                        <a:spcAft>
                          <a:spcPts val="1200"/>
                        </a:spcAft>
                        <a:buNone/>
                      </a:pPr>
                      <a:r>
                        <a:rPr lang="en-US"/>
                        <a:t>No masking necessary</a:t>
                      </a:r>
                      <a:endParaRPr/>
                    </a:p>
                  </a:txBody>
                  <a:tcPr marT="9525" marB="9525" marR="9525" marL="95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tcPr>
                </a:tc>
                <a:tc>
                  <a:txBody>
                    <a:bodyPr/>
                    <a:lstStyle/>
                    <a:p>
                      <a:pPr indent="0" lvl="0" marL="0" rtl="0" algn="l">
                        <a:lnSpc>
                          <a:spcPct val="115000"/>
                        </a:lnSpc>
                        <a:spcBef>
                          <a:spcPts val="1200"/>
                        </a:spcBef>
                        <a:spcAft>
                          <a:spcPts val="0"/>
                        </a:spcAft>
                        <a:buNone/>
                      </a:pPr>
                      <a:r>
                        <a:rPr lang="en-US"/>
                        <a:t>Dependent on external partners.</a:t>
                      </a:r>
                      <a:endParaRPr/>
                    </a:p>
                    <a:p>
                      <a:pPr indent="0" lvl="0" marL="0" rtl="0" algn="l">
                        <a:lnSpc>
                          <a:spcPct val="115000"/>
                        </a:lnSpc>
                        <a:spcBef>
                          <a:spcPts val="1200"/>
                        </a:spcBef>
                        <a:spcAft>
                          <a:spcPts val="1200"/>
                        </a:spcAft>
                        <a:buNone/>
                      </a:pPr>
                      <a:r>
                        <a:rPr lang="en-US"/>
                        <a:t>Physical sampling required</a:t>
                      </a:r>
                      <a:endParaRPr/>
                    </a:p>
                  </a:txBody>
                  <a:tcPr marT="9525" marB="9525" marR="9525" marL="9525">
                    <a:lnL cap="flat" cmpd="sng" w="7625">
                      <a:solidFill>
                        <a:srgbClr val="000000"/>
                      </a:solidFill>
                      <a:prstDash val="solid"/>
                      <a:round/>
                      <a:headEnd len="sm" w="sm" type="none"/>
                      <a:tailEnd len="sm" w="sm" type="none"/>
                    </a:lnL>
                    <a:lnT cap="flat" cmpd="sng" w="7625">
                      <a:solidFill>
                        <a:srgbClr val="000000"/>
                      </a:solidFill>
                      <a:prstDash val="solid"/>
                      <a:round/>
                      <a:headEnd len="sm" w="sm" type="none"/>
                      <a:tailEnd len="sm" w="sm" type="none"/>
                    </a:lnT>
                  </a:tcPr>
                </a:tc>
              </a:tr>
            </a:tbl>
          </a:graphicData>
        </a:graphic>
      </p:graphicFrame>
      <p:sp>
        <p:nvSpPr>
          <p:cNvPr id="237" name="Google Shape;237;g36fda62b7db_3_0"/>
          <p:cNvSpPr txBox="1"/>
          <p:nvPr>
            <p:ph type="title"/>
          </p:nvPr>
        </p:nvSpPr>
        <p:spPr>
          <a:xfrm>
            <a:off x="838200" y="1302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GNN Strategy Comparison </a:t>
            </a:r>
            <a:endParaRPr/>
          </a:p>
        </p:txBody>
      </p:sp>
      <p:sp>
        <p:nvSpPr>
          <p:cNvPr id="238" name="Google Shape;238;g36fda62b7db_3_0"/>
          <p:cNvSpPr txBox="1"/>
          <p:nvPr/>
        </p:nvSpPr>
        <p:spPr>
          <a:xfrm>
            <a:off x="99125" y="1011588"/>
            <a:ext cx="3122100" cy="567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00427A"/>
                </a:solidFill>
                <a:latin typeface="Calibri"/>
                <a:ea typeface="Calibri"/>
                <a:cs typeface="Calibri"/>
                <a:sym typeface="Calibri"/>
              </a:rPr>
              <a:t>Variables:</a:t>
            </a:r>
            <a:endParaRPr b="1" sz="2100">
              <a:solidFill>
                <a:srgbClr val="00427A"/>
              </a:solidFill>
              <a:latin typeface="Calibri"/>
              <a:ea typeface="Calibri"/>
              <a:cs typeface="Calibri"/>
              <a:sym typeface="Calibri"/>
            </a:endParaRPr>
          </a:p>
          <a:p>
            <a:pPr indent="0" lvl="0" marL="0" rtl="0" algn="l">
              <a:spcBef>
                <a:spcPts val="0"/>
              </a:spcBef>
              <a:spcAft>
                <a:spcPts val="0"/>
              </a:spcAft>
              <a:buNone/>
            </a:pPr>
            <a:r>
              <a:t/>
            </a:r>
            <a:endParaRPr b="1" sz="2000">
              <a:solidFill>
                <a:srgbClr val="00427A"/>
              </a:solidFill>
              <a:latin typeface="Calibri"/>
              <a:ea typeface="Calibri"/>
              <a:cs typeface="Calibri"/>
              <a:sym typeface="Calibri"/>
            </a:endParaRPr>
          </a:p>
          <a:p>
            <a:pPr indent="-330200" lvl="0" marL="457200" rtl="0" algn="l">
              <a:spcBef>
                <a:spcPts val="0"/>
              </a:spcBef>
              <a:spcAft>
                <a:spcPts val="0"/>
              </a:spcAft>
              <a:buClr>
                <a:schemeClr val="dk1"/>
              </a:buClr>
              <a:buSzPts val="1600"/>
              <a:buAutoNum type="arabicPeriod"/>
            </a:pPr>
            <a:r>
              <a:rPr b="1" lang="en-US" sz="1600">
                <a:solidFill>
                  <a:schemeClr val="dk1"/>
                </a:solidFill>
              </a:rPr>
              <a:t>Presence</a:t>
            </a:r>
            <a:endParaRPr b="1"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Presence/absence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Potential: Coverage Index (low/medium/high)</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b="1" lang="en-US" sz="1600">
                <a:solidFill>
                  <a:schemeClr val="dk1"/>
                </a:solidFill>
              </a:rPr>
              <a:t>Environmental Conditions</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Water Temperature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Net wind direction and speed</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Nutrients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Salinity </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1200"/>
              </a:spcBef>
              <a:spcAft>
                <a:spcPts val="0"/>
              </a:spcAft>
              <a:buClr>
                <a:schemeClr val="dk1"/>
              </a:buClr>
              <a:buSzPts val="1600"/>
              <a:buAutoNum type="arabicPeriod"/>
            </a:pPr>
            <a:r>
              <a:rPr b="1" lang="en-US" sz="1600">
                <a:solidFill>
                  <a:schemeClr val="dk1"/>
                </a:solidFill>
              </a:rPr>
              <a:t>Linkage</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Net direction and velocity of currents </a:t>
            </a:r>
            <a:endParaRPr sz="1600">
              <a:solidFill>
                <a:schemeClr val="dk1"/>
              </a:solidFill>
            </a:endParaRPr>
          </a:p>
          <a:p>
            <a:pPr indent="-330200" lvl="0" marL="457200" rtl="0" algn="l">
              <a:lnSpc>
                <a:spcPct val="115000"/>
              </a:lnSpc>
              <a:spcBef>
                <a:spcPts val="0"/>
              </a:spcBef>
              <a:spcAft>
                <a:spcPts val="1200"/>
              </a:spcAft>
              <a:buClr>
                <a:schemeClr val="dk1"/>
              </a:buClr>
              <a:buSzPts val="1600"/>
              <a:buChar char="-"/>
            </a:pPr>
            <a:r>
              <a:rPr lang="en-US" sz="1600">
                <a:solidFill>
                  <a:schemeClr val="dk1"/>
                </a:solidFill>
              </a:rPr>
              <a:t>Marine traffic/port proximity </a:t>
            </a:r>
            <a:endParaRPr sz="1600">
              <a:solidFill>
                <a:srgbClr val="00427A"/>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6fda62b7db_1_14"/>
          <p:cNvSpPr txBox="1"/>
          <p:nvPr>
            <p:ph type="title"/>
          </p:nvPr>
        </p:nvSpPr>
        <p:spPr>
          <a:xfrm>
            <a:off x="838200" y="365125"/>
            <a:ext cx="10515600" cy="75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 and Discussion </a:t>
            </a:r>
            <a:r>
              <a:rPr lang="en-US" sz="4000"/>
              <a:t>— Key Outcomes</a:t>
            </a:r>
            <a:endParaRPr sz="4000"/>
          </a:p>
        </p:txBody>
      </p:sp>
      <p:sp>
        <p:nvSpPr>
          <p:cNvPr id="245" name="Google Shape;245;g36fda62b7db_1_14"/>
          <p:cNvSpPr txBox="1"/>
          <p:nvPr>
            <p:ph idx="1" type="body"/>
          </p:nvPr>
        </p:nvSpPr>
        <p:spPr>
          <a:xfrm>
            <a:off x="838200" y="1526250"/>
            <a:ext cx="8264400" cy="4149300"/>
          </a:xfrm>
          <a:prstGeom prst="rect">
            <a:avLst/>
          </a:prstGeom>
        </p:spPr>
        <p:txBody>
          <a:bodyPr anchorCtr="0" anchor="t" bIns="45700" lIns="91425" spcFirstLastPara="1" rIns="91425" wrap="square" tIns="45700">
            <a:normAutofit fontScale="77500" lnSpcReduction="20000"/>
          </a:bodyPr>
          <a:lstStyle/>
          <a:p>
            <a:pPr indent="0" lvl="0" marL="0" rtl="0" algn="l">
              <a:spcBef>
                <a:spcPts val="1000"/>
              </a:spcBef>
              <a:spcAft>
                <a:spcPts val="0"/>
              </a:spcAft>
              <a:buNone/>
            </a:pPr>
            <a:r>
              <a:rPr lang="en-US"/>
              <a:t>Proposed </a:t>
            </a:r>
            <a:r>
              <a:rPr lang="en-US"/>
              <a:t>a graph neural network based solution for early detection of R. okamurae migration.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D</a:t>
            </a:r>
            <a:r>
              <a:rPr lang="en-US"/>
              <a:t>emonstrated feasibility of classical presence / absence detection using using a CNN and Remote Observation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 suitability score obtained for multiple global  locations based on data analysis.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Analysis of what implementation pathways might entail.</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ct val="39285"/>
              <a:buFont typeface="Arial"/>
              <a:buNone/>
            </a:pPr>
            <a:r>
              <a:rPr lang="en-US"/>
              <a:t>eDNA can complement development of labelled datasets and improve input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3894e72b907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3300">
                <a:solidFill>
                  <a:srgbClr val="11848D"/>
                </a:solidFill>
                <a:latin typeface="Arial"/>
                <a:ea typeface="Arial"/>
                <a:cs typeface="Arial"/>
                <a:sym typeface="Arial"/>
              </a:rPr>
              <a:t>Catalogue</a:t>
            </a:r>
            <a:endParaRPr sz="3300">
              <a:solidFill>
                <a:srgbClr val="11848D"/>
              </a:solidFill>
              <a:latin typeface="Arial"/>
              <a:ea typeface="Arial"/>
              <a:cs typeface="Arial"/>
              <a:sym typeface="Arial"/>
            </a:endParaRPr>
          </a:p>
          <a:p>
            <a:pPr indent="0" lvl="0" marL="0" rtl="0" algn="l">
              <a:lnSpc>
                <a:spcPct val="90000"/>
              </a:lnSpc>
              <a:spcBef>
                <a:spcPts val="0"/>
              </a:spcBef>
              <a:spcAft>
                <a:spcPts val="0"/>
              </a:spcAft>
              <a:buSzPts val="1800"/>
              <a:buNone/>
            </a:pPr>
            <a:r>
              <a:t/>
            </a:r>
            <a:endParaRPr/>
          </a:p>
        </p:txBody>
      </p:sp>
      <p:sp>
        <p:nvSpPr>
          <p:cNvPr id="101" name="Google Shape;101;g3894e72b907_0_0"/>
          <p:cNvSpPr txBox="1"/>
          <p:nvPr>
            <p:ph idx="1" type="body"/>
          </p:nvPr>
        </p:nvSpPr>
        <p:spPr>
          <a:xfrm>
            <a:off x="838200" y="1415375"/>
            <a:ext cx="8348700" cy="45234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1000"/>
              </a:spcBef>
              <a:spcAft>
                <a:spcPts val="0"/>
              </a:spcAft>
              <a:buSzPts val="1800"/>
              <a:buNone/>
            </a:pPr>
            <a:r>
              <a:rPr lang="en-US"/>
              <a:t>Introduction</a:t>
            </a:r>
            <a:endParaRPr/>
          </a:p>
          <a:p>
            <a:pPr indent="0" lvl="0" marL="457200" rtl="0" algn="l">
              <a:lnSpc>
                <a:spcPct val="90000"/>
              </a:lnSpc>
              <a:spcBef>
                <a:spcPts val="1000"/>
              </a:spcBef>
              <a:spcAft>
                <a:spcPts val="0"/>
              </a:spcAft>
              <a:buSzPts val="1800"/>
              <a:buNone/>
            </a:pPr>
            <a:r>
              <a:t/>
            </a:r>
            <a:endParaRPr/>
          </a:p>
          <a:p>
            <a:pPr indent="0" lvl="0" marL="457200" rtl="0" algn="l">
              <a:lnSpc>
                <a:spcPct val="90000"/>
              </a:lnSpc>
              <a:spcBef>
                <a:spcPts val="1000"/>
              </a:spcBef>
              <a:spcAft>
                <a:spcPts val="0"/>
              </a:spcAft>
              <a:buSzPts val="1800"/>
              <a:buNone/>
            </a:pPr>
            <a:r>
              <a:rPr lang="en-US"/>
              <a:t>Detection</a:t>
            </a:r>
            <a:endParaRPr/>
          </a:p>
          <a:p>
            <a:pPr indent="0" lvl="0" marL="457200" rtl="0" algn="l">
              <a:lnSpc>
                <a:spcPct val="90000"/>
              </a:lnSpc>
              <a:spcBef>
                <a:spcPts val="1000"/>
              </a:spcBef>
              <a:spcAft>
                <a:spcPts val="0"/>
              </a:spcAft>
              <a:buSzPts val="1800"/>
              <a:buNone/>
            </a:pPr>
            <a:r>
              <a:t/>
            </a:r>
            <a:endParaRPr/>
          </a:p>
          <a:p>
            <a:pPr indent="0" lvl="0" marL="457200" rtl="0" algn="l">
              <a:lnSpc>
                <a:spcPct val="90000"/>
              </a:lnSpc>
              <a:spcBef>
                <a:spcPts val="1000"/>
              </a:spcBef>
              <a:spcAft>
                <a:spcPts val="0"/>
              </a:spcAft>
              <a:buSzPts val="1800"/>
              <a:buNone/>
            </a:pPr>
            <a:r>
              <a:rPr lang="en-US"/>
              <a:t>Early Detection</a:t>
            </a:r>
            <a:endParaRPr/>
          </a:p>
          <a:p>
            <a:pPr indent="0" lvl="0" marL="457200" rtl="0" algn="l">
              <a:lnSpc>
                <a:spcPct val="90000"/>
              </a:lnSpc>
              <a:spcBef>
                <a:spcPts val="1000"/>
              </a:spcBef>
              <a:spcAft>
                <a:spcPts val="0"/>
              </a:spcAft>
              <a:buSzPts val="1800"/>
              <a:buNone/>
            </a:pPr>
            <a:r>
              <a:t/>
            </a:r>
            <a:endParaRPr/>
          </a:p>
          <a:p>
            <a:pPr indent="0" lvl="0" marL="457200" rtl="0" algn="l">
              <a:lnSpc>
                <a:spcPct val="90000"/>
              </a:lnSpc>
              <a:spcBef>
                <a:spcPts val="1000"/>
              </a:spcBef>
              <a:spcAft>
                <a:spcPts val="0"/>
              </a:spcAft>
              <a:buSzPts val="1800"/>
              <a:buNone/>
            </a:pPr>
            <a:r>
              <a:rPr lang="en-US"/>
              <a:t>Discussion &amp; </a:t>
            </a:r>
            <a:r>
              <a:rPr lang="en-US"/>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894e72b907_1_958"/>
          <p:cNvSpPr txBox="1"/>
          <p:nvPr>
            <p:ph type="title"/>
          </p:nvPr>
        </p:nvSpPr>
        <p:spPr>
          <a:xfrm>
            <a:off x="838200" y="980793"/>
            <a:ext cx="8348700" cy="515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0000"/>
              <a:buNone/>
            </a:pPr>
            <a:r>
              <a:rPr lang="en-US"/>
              <a:t>Thank you!</a:t>
            </a:r>
            <a:endParaRPr sz="4000"/>
          </a:p>
        </p:txBody>
      </p:sp>
      <p:sp>
        <p:nvSpPr>
          <p:cNvPr id="252" name="Google Shape;252;g3894e72b907_1_958"/>
          <p:cNvSpPr txBox="1"/>
          <p:nvPr>
            <p:ph idx="1" type="body"/>
          </p:nvPr>
        </p:nvSpPr>
        <p:spPr>
          <a:xfrm>
            <a:off x="838200" y="2116025"/>
            <a:ext cx="8348700" cy="4170000"/>
          </a:xfrm>
          <a:prstGeom prst="rect">
            <a:avLst/>
          </a:prstGeom>
          <a:noFill/>
          <a:ln>
            <a:noFill/>
          </a:ln>
        </p:spPr>
        <p:txBody>
          <a:bodyPr anchorCtr="0" anchor="ctr" bIns="45700" lIns="91425" spcFirstLastPara="1" rIns="91425" wrap="square" tIns="45700">
            <a:noAutofit/>
          </a:bodyPr>
          <a:lstStyle/>
          <a:p>
            <a:pPr indent="0" lvl="0" marL="0" marR="0" rtl="0" algn="l">
              <a:lnSpc>
                <a:spcPct val="140000"/>
              </a:lnSpc>
              <a:spcBef>
                <a:spcPts val="0"/>
              </a:spcBef>
              <a:spcAft>
                <a:spcPts val="0"/>
              </a:spcAft>
              <a:buSzPts val="2544"/>
              <a:buNone/>
            </a:pPr>
            <a:r>
              <a:rPr b="1" lang="en-US" sz="2056"/>
              <a:t>From:</a:t>
            </a:r>
            <a:endParaRPr b="1" sz="2056"/>
          </a:p>
          <a:p>
            <a:pPr indent="0" lvl="0" marL="0" marR="0" rtl="0" algn="l">
              <a:lnSpc>
                <a:spcPct val="140000"/>
              </a:lnSpc>
              <a:spcBef>
                <a:spcPts val="0"/>
              </a:spcBef>
              <a:spcAft>
                <a:spcPts val="0"/>
              </a:spcAft>
              <a:buSzPts val="2544"/>
              <a:buNone/>
            </a:pPr>
            <a:r>
              <a:rPr b="1" lang="en-US" sz="2056"/>
              <a:t>Gayathri Girish Nair</a:t>
            </a:r>
            <a:endParaRPr b="1" sz="2056"/>
          </a:p>
          <a:p>
            <a:pPr indent="0" lvl="0" marL="0" rtl="0" algn="l">
              <a:lnSpc>
                <a:spcPct val="140000"/>
              </a:lnSpc>
              <a:spcBef>
                <a:spcPts val="0"/>
              </a:spcBef>
              <a:spcAft>
                <a:spcPts val="0"/>
              </a:spcAft>
              <a:buSzPts val="2544"/>
              <a:buNone/>
            </a:pPr>
            <a:r>
              <a:rPr b="1" lang="en-US" sz="2056"/>
              <a:t>Yongyao Liang</a:t>
            </a:r>
            <a:endParaRPr b="1" sz="2056"/>
          </a:p>
          <a:p>
            <a:pPr indent="0" lvl="0" marL="0" rtl="0" algn="l">
              <a:lnSpc>
                <a:spcPct val="140000"/>
              </a:lnSpc>
              <a:spcBef>
                <a:spcPts val="0"/>
              </a:spcBef>
              <a:spcAft>
                <a:spcPts val="0"/>
              </a:spcAft>
              <a:buSzPts val="2544"/>
              <a:buNone/>
            </a:pPr>
            <a:r>
              <a:rPr b="1" lang="en-US" sz="2056"/>
              <a:t>Aditi Paretkar</a:t>
            </a:r>
            <a:endParaRPr b="1" sz="2056"/>
          </a:p>
          <a:p>
            <a:pPr indent="0" lvl="0" marL="0" rtl="0" algn="l">
              <a:lnSpc>
                <a:spcPct val="140000"/>
              </a:lnSpc>
              <a:spcBef>
                <a:spcPts val="0"/>
              </a:spcBef>
              <a:spcAft>
                <a:spcPts val="0"/>
              </a:spcAft>
              <a:buClr>
                <a:schemeClr val="dk1"/>
              </a:buClr>
              <a:buSzPts val="2544"/>
              <a:buFont typeface="Arial"/>
              <a:buNone/>
            </a:pPr>
            <a:r>
              <a:rPr b="1" lang="en-US" sz="2056"/>
              <a:t>Aidan Magee</a:t>
            </a:r>
            <a:endParaRPr b="1" sz="2056"/>
          </a:p>
          <a:p>
            <a:pPr indent="0" lvl="0" marL="0" marR="0" rtl="0" algn="l">
              <a:lnSpc>
                <a:spcPct val="140000"/>
              </a:lnSpc>
              <a:spcBef>
                <a:spcPts val="0"/>
              </a:spcBef>
              <a:spcAft>
                <a:spcPts val="0"/>
              </a:spcAft>
              <a:buClr>
                <a:srgbClr val="000000"/>
              </a:buClr>
              <a:buSzPts val="2544"/>
              <a:buFont typeface="Arial"/>
              <a:buNone/>
            </a:pPr>
            <a:r>
              <a:rPr b="1" lang="en-US" sz="2056"/>
              <a:t>Hafssa Najouh</a:t>
            </a:r>
            <a:endParaRPr b="1" sz="2056"/>
          </a:p>
          <a:p>
            <a:pPr indent="0" lvl="0" marL="0" marR="0" rtl="0" algn="l">
              <a:lnSpc>
                <a:spcPct val="140000"/>
              </a:lnSpc>
              <a:spcBef>
                <a:spcPts val="0"/>
              </a:spcBef>
              <a:spcAft>
                <a:spcPts val="0"/>
              </a:spcAft>
              <a:buClr>
                <a:srgbClr val="000000"/>
              </a:buClr>
              <a:buSzPts val="2544"/>
              <a:buFont typeface="Arial"/>
              <a:buNone/>
            </a:pPr>
            <a:r>
              <a:rPr b="1" lang="en-US" sz="2056"/>
              <a:t>Rogier Putker</a:t>
            </a:r>
            <a:endParaRPr b="1" sz="2056"/>
          </a:p>
          <a:p>
            <a:pPr indent="0" lvl="0" marL="0" marR="0" rtl="0" algn="l">
              <a:lnSpc>
                <a:spcPct val="140000"/>
              </a:lnSpc>
              <a:spcBef>
                <a:spcPts val="0"/>
              </a:spcBef>
              <a:spcAft>
                <a:spcPts val="0"/>
              </a:spcAft>
              <a:buSzPts val="2544"/>
              <a:buNone/>
            </a:pPr>
            <a:r>
              <a:rPr b="1" lang="en-US" sz="2056"/>
              <a:t>Tingting Kang</a:t>
            </a:r>
            <a:endParaRPr b="1" sz="2056"/>
          </a:p>
          <a:p>
            <a:pPr indent="0" lvl="0" marL="0" rtl="0" algn="l">
              <a:lnSpc>
                <a:spcPct val="140000"/>
              </a:lnSpc>
              <a:spcBef>
                <a:spcPts val="0"/>
              </a:spcBef>
              <a:spcAft>
                <a:spcPts val="0"/>
              </a:spcAft>
              <a:buClr>
                <a:schemeClr val="dk1"/>
              </a:buClr>
              <a:buSzPts val="2544"/>
              <a:buFont typeface="Arial"/>
              <a:buNone/>
            </a:pPr>
            <a:r>
              <a:rPr b="1" lang="en-US" sz="2056"/>
              <a:t>Muhammad Bin Arif</a:t>
            </a:r>
            <a:endParaRPr b="1" sz="2056"/>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6fda62b7db_1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 </a:t>
            </a:r>
            <a:r>
              <a:rPr lang="en-US" sz="3200"/>
              <a:t>– The Challenge</a:t>
            </a:r>
            <a:endParaRPr sz="3200"/>
          </a:p>
        </p:txBody>
      </p:sp>
      <p:sp>
        <p:nvSpPr>
          <p:cNvPr id="108" name="Google Shape;108;g36fda62b7db_1_1"/>
          <p:cNvSpPr txBox="1"/>
          <p:nvPr>
            <p:ph idx="1" type="body"/>
          </p:nvPr>
        </p:nvSpPr>
        <p:spPr>
          <a:xfrm>
            <a:off x="838200" y="1825625"/>
            <a:ext cx="7754100" cy="4149300"/>
          </a:xfrm>
          <a:prstGeom prst="rect">
            <a:avLst/>
          </a:prstGeom>
        </p:spPr>
        <p:txBody>
          <a:bodyPr anchorCtr="0" anchor="t" bIns="45700" lIns="91425" spcFirstLastPara="1" rIns="91425" wrap="square" tIns="45700">
            <a:normAutofit fontScale="92500" lnSpcReduction="20000"/>
          </a:bodyPr>
          <a:lstStyle/>
          <a:p>
            <a:pPr indent="0" lvl="0" marL="0" rtl="0" algn="l">
              <a:spcBef>
                <a:spcPts val="1000"/>
              </a:spcBef>
              <a:spcAft>
                <a:spcPts val="0"/>
              </a:spcAft>
              <a:buNone/>
            </a:pPr>
            <a:r>
              <a:rPr lang="en-US"/>
              <a:t>Issue:</a:t>
            </a:r>
            <a:endParaRPr/>
          </a:p>
          <a:p>
            <a:pPr indent="0" lvl="0" marL="0" rtl="0" algn="l">
              <a:spcBef>
                <a:spcPts val="1000"/>
              </a:spcBef>
              <a:spcAft>
                <a:spcPts val="0"/>
              </a:spcAft>
              <a:buNone/>
            </a:pPr>
            <a:r>
              <a:rPr lang="en-US"/>
              <a:t>Rugulopteryx okamurae (RO) is a rapidly spreading invasive species threatening marine ecosystems.</a:t>
            </a:r>
            <a:endParaRPr/>
          </a:p>
          <a:p>
            <a:pPr indent="0" lvl="0" marL="0" rtl="0" algn="l">
              <a:spcBef>
                <a:spcPts val="1000"/>
              </a:spcBef>
              <a:spcAft>
                <a:spcPts val="0"/>
              </a:spcAft>
              <a:buNone/>
            </a:pPr>
            <a:r>
              <a:rPr lang="en-US"/>
              <a:t>Traditional monitoring methods are limited by scale, resolution, and timing.</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Goal: </a:t>
            </a:r>
            <a:endParaRPr/>
          </a:p>
          <a:p>
            <a:pPr indent="0" lvl="0" marL="0" rtl="0" algn="l">
              <a:spcBef>
                <a:spcPts val="1000"/>
              </a:spcBef>
              <a:spcAft>
                <a:spcPts val="0"/>
              </a:spcAft>
              <a:buNone/>
            </a:pPr>
            <a:r>
              <a:rPr lang="en-US"/>
              <a:t>Develop an early detection system to identify and predict RO spread across multiple regions.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09" name="Google Shape;109;g36fda62b7db_1_1"/>
          <p:cNvPicPr preferRelativeResize="0"/>
          <p:nvPr/>
        </p:nvPicPr>
        <p:blipFill>
          <a:blip r:embed="rId3">
            <a:alphaModFix/>
          </a:blip>
          <a:stretch>
            <a:fillRect/>
          </a:stretch>
        </p:blipFill>
        <p:spPr>
          <a:xfrm>
            <a:off x="8592350" y="4456350"/>
            <a:ext cx="3599651" cy="2401651"/>
          </a:xfrm>
          <a:prstGeom prst="rect">
            <a:avLst/>
          </a:prstGeom>
          <a:noFill/>
          <a:ln>
            <a:noFill/>
          </a:ln>
        </p:spPr>
      </p:pic>
      <p:sp>
        <p:nvSpPr>
          <p:cNvPr id="110" name="Google Shape;110;g36fda62b7db_1_1"/>
          <p:cNvSpPr txBox="1"/>
          <p:nvPr/>
        </p:nvSpPr>
        <p:spPr>
          <a:xfrm>
            <a:off x="221125" y="5512575"/>
            <a:ext cx="78240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427A"/>
                </a:solidFill>
                <a:latin typeface="Calibri"/>
                <a:ea typeface="Calibri"/>
                <a:cs typeface="Calibri"/>
                <a:sym typeface="Calibri"/>
              </a:rPr>
              <a:t>https://www.firmm.org/en/news/article/items/rugulopterix-okamurae-or-how-ecosystems-collaps</a:t>
            </a:r>
            <a:endParaRPr sz="1800">
              <a:solidFill>
                <a:srgbClr val="00427A"/>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36fdbdeca0e_0_17"/>
          <p:cNvPicPr preferRelativeResize="0"/>
          <p:nvPr/>
        </p:nvPicPr>
        <p:blipFill>
          <a:blip r:embed="rId3">
            <a:alphaModFix/>
          </a:blip>
          <a:stretch>
            <a:fillRect/>
          </a:stretch>
        </p:blipFill>
        <p:spPr>
          <a:xfrm>
            <a:off x="6595700" y="221100"/>
            <a:ext cx="5596302" cy="2908550"/>
          </a:xfrm>
          <a:prstGeom prst="rect">
            <a:avLst/>
          </a:prstGeom>
          <a:noFill/>
          <a:ln>
            <a:noFill/>
          </a:ln>
        </p:spPr>
      </p:pic>
      <p:sp>
        <p:nvSpPr>
          <p:cNvPr id="117" name="Google Shape;117;g36fdbdeca0e_0_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 </a:t>
            </a:r>
            <a:endParaRPr/>
          </a:p>
          <a:p>
            <a:pPr indent="0" lvl="0" marL="0" rtl="0" algn="l">
              <a:spcBef>
                <a:spcPts val="0"/>
              </a:spcBef>
              <a:spcAft>
                <a:spcPts val="0"/>
              </a:spcAft>
              <a:buNone/>
            </a:pPr>
            <a:r>
              <a:rPr lang="en-US" sz="3200"/>
              <a:t>– The Inspiration</a:t>
            </a:r>
            <a:endParaRPr sz="3200"/>
          </a:p>
        </p:txBody>
      </p:sp>
      <p:sp>
        <p:nvSpPr>
          <p:cNvPr id="118" name="Google Shape;118;g36fdbdeca0e_0_17"/>
          <p:cNvSpPr txBox="1"/>
          <p:nvPr>
            <p:ph idx="1" type="body"/>
          </p:nvPr>
        </p:nvSpPr>
        <p:spPr>
          <a:xfrm>
            <a:off x="838200" y="1825625"/>
            <a:ext cx="5757600" cy="4149300"/>
          </a:xfrm>
          <a:prstGeom prst="rect">
            <a:avLst/>
          </a:prstGeom>
        </p:spPr>
        <p:txBody>
          <a:bodyPr anchorCtr="0" anchor="t" bIns="45700" lIns="91425" spcFirstLastPara="1" rIns="91425" wrap="square" tIns="45700">
            <a:normAutofit fontScale="77500" lnSpcReduction="20000"/>
          </a:bodyPr>
          <a:lstStyle/>
          <a:p>
            <a:pPr indent="0" lvl="0" marL="0" rtl="0" algn="l">
              <a:spcBef>
                <a:spcPts val="1000"/>
              </a:spcBef>
              <a:spcAft>
                <a:spcPts val="0"/>
              </a:spcAft>
              <a:buNone/>
            </a:pPr>
            <a:r>
              <a:rPr lang="en-US"/>
              <a:t>Cancer Spread Model:</a:t>
            </a:r>
            <a:endParaRPr/>
          </a:p>
          <a:p>
            <a:pPr indent="0" lvl="0" marL="0" rtl="0" algn="l">
              <a:spcBef>
                <a:spcPts val="1000"/>
              </a:spcBef>
              <a:spcAft>
                <a:spcPts val="0"/>
              </a:spcAft>
              <a:buNone/>
            </a:pPr>
            <a:r>
              <a:rPr lang="en-US"/>
              <a:t>Inspired by graph-based cancer imaging models, which link: Tumor spread patterns &amp; Connectivity between lymph nodes.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RO Spread Model:</a:t>
            </a:r>
            <a:endParaRPr/>
          </a:p>
          <a:p>
            <a:pPr indent="0" lvl="0" marL="0" rtl="0" algn="l">
              <a:spcBef>
                <a:spcPts val="1000"/>
              </a:spcBef>
              <a:spcAft>
                <a:spcPts val="0"/>
              </a:spcAft>
              <a:buNone/>
            </a:pPr>
            <a:r>
              <a:rPr lang="en-US"/>
              <a:t>With further evidence of other successful use cases  of GNNs for spatio-temporal progression modelling = our core problem (e.g. disease spread) as well as some basic experimental evidence, we decided to go with this approach.</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19" name="Google Shape;119;g36fdbdeca0e_0_17"/>
          <p:cNvSpPr txBox="1"/>
          <p:nvPr/>
        </p:nvSpPr>
        <p:spPr>
          <a:xfrm>
            <a:off x="0" y="5440250"/>
            <a:ext cx="7824000" cy="112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700">
                <a:solidFill>
                  <a:srgbClr val="222222"/>
                </a:solidFill>
                <a:highlight>
                  <a:srgbClr val="FFFFFF"/>
                </a:highlight>
              </a:rPr>
              <a:t>Top: </a:t>
            </a:r>
            <a:r>
              <a:rPr lang="en-US" sz="1700">
                <a:solidFill>
                  <a:srgbClr val="222222"/>
                </a:solidFill>
                <a:highlight>
                  <a:srgbClr val="FFFFFF"/>
                </a:highlight>
                <a:uFill>
                  <a:noFill/>
                </a:uFill>
                <a:hlinkClick r:id="rId4">
                  <a:extLst>
                    <a:ext uri="{A12FA001-AC4F-418D-AE19-62706E023703}">
                      <ahyp:hlinkClr val="tx"/>
                    </a:ext>
                  </a:extLst>
                </a:hlinkClick>
              </a:rPr>
              <a:t>https://doi.org/10.1016/j.marenvres.2025.107093</a:t>
            </a:r>
            <a:r>
              <a:rPr lang="en-US" sz="1700">
                <a:solidFill>
                  <a:srgbClr val="222222"/>
                </a:solidFill>
                <a:highlight>
                  <a:srgbClr val="FFFFFF"/>
                </a:highlight>
              </a:rPr>
              <a:t>.</a:t>
            </a:r>
            <a:endParaRPr sz="1700">
              <a:solidFill>
                <a:srgbClr val="222222"/>
              </a:solidFill>
              <a:highlight>
                <a:srgbClr val="FFFFFF"/>
              </a:highlight>
            </a:endParaRPr>
          </a:p>
          <a:p>
            <a:pPr indent="0" lvl="0" marL="0" marR="0" rtl="0" algn="l">
              <a:lnSpc>
                <a:spcPct val="100000"/>
              </a:lnSpc>
              <a:spcBef>
                <a:spcPts val="0"/>
              </a:spcBef>
              <a:spcAft>
                <a:spcPts val="0"/>
              </a:spcAft>
              <a:buNone/>
            </a:pPr>
            <a:r>
              <a:rPr lang="en-US" sz="1700">
                <a:solidFill>
                  <a:srgbClr val="222222"/>
                </a:solidFill>
                <a:highlight>
                  <a:srgbClr val="FFFFFF"/>
                </a:highlight>
              </a:rPr>
              <a:t>Bottom: Kazmierski, M. and Haibe-Kains, B., 2021. Lymph node graph neural networks for cancer metastasis prediction. arXiv preprint arXiv:2106.01711.</a:t>
            </a:r>
            <a:endParaRPr sz="1700">
              <a:solidFill>
                <a:srgbClr val="00427A"/>
              </a:solidFill>
              <a:latin typeface="Calibri"/>
              <a:ea typeface="Calibri"/>
              <a:cs typeface="Calibri"/>
              <a:sym typeface="Calibri"/>
            </a:endParaRPr>
          </a:p>
        </p:txBody>
      </p:sp>
      <p:pic>
        <p:nvPicPr>
          <p:cNvPr id="120" name="Google Shape;120;g36fdbdeca0e_0_17"/>
          <p:cNvPicPr preferRelativeResize="0"/>
          <p:nvPr/>
        </p:nvPicPr>
        <p:blipFill>
          <a:blip r:embed="rId5">
            <a:alphaModFix/>
          </a:blip>
          <a:stretch>
            <a:fillRect/>
          </a:stretch>
        </p:blipFill>
        <p:spPr>
          <a:xfrm>
            <a:off x="7739050" y="4542950"/>
            <a:ext cx="4452951" cy="2315050"/>
          </a:xfrm>
          <a:prstGeom prst="rect">
            <a:avLst/>
          </a:prstGeom>
          <a:noFill/>
          <a:ln>
            <a:noFill/>
          </a:ln>
        </p:spPr>
      </p:pic>
      <p:cxnSp>
        <p:nvCxnSpPr>
          <p:cNvPr id="121" name="Google Shape;121;g36fdbdeca0e_0_17"/>
          <p:cNvCxnSpPr/>
          <p:nvPr/>
        </p:nvCxnSpPr>
        <p:spPr>
          <a:xfrm rot="10800000">
            <a:off x="9558925" y="2347300"/>
            <a:ext cx="17100" cy="2058000"/>
          </a:xfrm>
          <a:prstGeom prst="straightConnector1">
            <a:avLst/>
          </a:prstGeom>
          <a:noFill/>
          <a:ln cap="flat" cmpd="sng" w="76200">
            <a:solidFill>
              <a:srgbClr val="51939D"/>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6fdbdeca0e_0_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 </a:t>
            </a:r>
            <a:r>
              <a:rPr lang="en-US" sz="3200"/>
              <a:t>– The Methodology</a:t>
            </a:r>
            <a:endParaRPr sz="3200"/>
          </a:p>
        </p:txBody>
      </p:sp>
      <p:sp>
        <p:nvSpPr>
          <p:cNvPr id="128" name="Google Shape;128;g36fdbdeca0e_0_36"/>
          <p:cNvSpPr txBox="1"/>
          <p:nvPr>
            <p:ph idx="1" type="body"/>
          </p:nvPr>
        </p:nvSpPr>
        <p:spPr>
          <a:xfrm>
            <a:off x="838200" y="1825625"/>
            <a:ext cx="8348700" cy="4149300"/>
          </a:xfrm>
          <a:prstGeom prst="rect">
            <a:avLst/>
          </a:prstGeom>
        </p:spPr>
        <p:txBody>
          <a:bodyPr anchorCtr="0" anchor="t" bIns="45700" lIns="91425" spcFirstLastPara="1" rIns="91425" wrap="square" tIns="45700">
            <a:normAutofit fontScale="92500" lnSpcReduction="20000"/>
          </a:bodyPr>
          <a:lstStyle/>
          <a:p>
            <a:pPr indent="0" lvl="0" marL="0" marR="0" rtl="0" algn="l">
              <a:lnSpc>
                <a:spcPct val="90000"/>
              </a:lnSpc>
              <a:spcBef>
                <a:spcPts val="1000"/>
              </a:spcBef>
              <a:spcAft>
                <a:spcPts val="0"/>
              </a:spcAft>
              <a:buNone/>
            </a:pPr>
            <a:r>
              <a:rPr lang="en-US"/>
              <a:t>Graph-Based Detection Approach:</a:t>
            </a:r>
            <a:endParaRPr/>
          </a:p>
          <a:p>
            <a:pPr indent="0" lvl="0" marL="0" marR="0" rtl="0" algn="l">
              <a:lnSpc>
                <a:spcPct val="90000"/>
              </a:lnSpc>
              <a:spcBef>
                <a:spcPts val="1000"/>
              </a:spcBef>
              <a:spcAft>
                <a:spcPts val="0"/>
              </a:spcAft>
              <a:buNone/>
            </a:pPr>
            <a:r>
              <a:rPr lang="en-US"/>
              <a:t>Build a graph model representing RO spread across three global Regions of Interest (ROIs)</a:t>
            </a:r>
            <a:endParaRPr/>
          </a:p>
          <a:p>
            <a:pPr indent="0" lvl="0" marL="0" marR="0" rtl="0" algn="l">
              <a:lnSpc>
                <a:spcPct val="90000"/>
              </a:lnSpc>
              <a:spcBef>
                <a:spcPts val="1000"/>
              </a:spcBef>
              <a:spcAft>
                <a:spcPts val="0"/>
              </a:spcAft>
              <a:buNone/>
            </a:pPr>
            <a:r>
              <a:rPr lang="en-US"/>
              <a:t>Incorporate:</a:t>
            </a:r>
            <a:endParaRPr/>
          </a:p>
          <a:p>
            <a:pPr indent="0" lvl="0" marL="0" marR="0" rtl="0" algn="l">
              <a:lnSpc>
                <a:spcPct val="90000"/>
              </a:lnSpc>
              <a:spcBef>
                <a:spcPts val="1000"/>
              </a:spcBef>
              <a:spcAft>
                <a:spcPts val="0"/>
              </a:spcAft>
              <a:buNone/>
            </a:pPr>
            <a:r>
              <a:rPr lang="en-US"/>
              <a:t>Imaging characteristics from satellite data</a:t>
            </a:r>
            <a:endParaRPr/>
          </a:p>
          <a:p>
            <a:pPr indent="0" lvl="0" marL="0" marR="0" rtl="0" algn="l">
              <a:lnSpc>
                <a:spcPct val="90000"/>
              </a:lnSpc>
              <a:spcBef>
                <a:spcPts val="1000"/>
              </a:spcBef>
              <a:spcAft>
                <a:spcPts val="0"/>
              </a:spcAft>
              <a:buNone/>
            </a:pPr>
            <a:r>
              <a:rPr lang="en-US"/>
              <a:t>Spatial relationships between RO-affected sites</a:t>
            </a:r>
            <a:endParaRPr/>
          </a:p>
          <a:p>
            <a:pPr indent="0" lvl="0" marL="0" marR="0" rtl="0" algn="l">
              <a:lnSpc>
                <a:spcPct val="90000"/>
              </a:lnSpc>
              <a:spcBef>
                <a:spcPts val="1000"/>
              </a:spcBef>
              <a:spcAft>
                <a:spcPts val="0"/>
              </a:spcAft>
              <a:buNone/>
            </a:pPr>
            <a:r>
              <a:rPr lang="en-US"/>
              <a:t>Predict RO pre</a:t>
            </a:r>
            <a:r>
              <a:rPr lang="en-US"/>
              <a:t>s</a:t>
            </a:r>
            <a:r>
              <a:rPr lang="en-US"/>
              <a:t>ence and spread patterns via Graph Neural Networks (GNNs)</a:t>
            </a:r>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t/>
            </a:r>
            <a:endParaRPr/>
          </a:p>
        </p:txBody>
      </p:sp>
      <p:sp>
        <p:nvSpPr>
          <p:cNvPr id="129" name="Google Shape;129;g36fdbdeca0e_0_36"/>
          <p:cNvSpPr txBox="1"/>
          <p:nvPr/>
        </p:nvSpPr>
        <p:spPr>
          <a:xfrm>
            <a:off x="221125" y="5221750"/>
            <a:ext cx="9133800" cy="11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rPr>
              <a:t>Pipeline: </a:t>
            </a:r>
            <a:endParaRPr sz="2000">
              <a:solidFill>
                <a:schemeClr val="dk1"/>
              </a:solidFill>
            </a:endParaRPr>
          </a:p>
          <a:p>
            <a:pPr indent="0" lvl="0" marL="0" marR="0" rtl="0" algn="l">
              <a:lnSpc>
                <a:spcPct val="100000"/>
              </a:lnSpc>
              <a:spcBef>
                <a:spcPts val="0"/>
              </a:spcBef>
              <a:spcAft>
                <a:spcPts val="0"/>
              </a:spcAft>
              <a:buNone/>
            </a:pPr>
            <a:r>
              <a:rPr i="1" lang="en-US" sz="2000">
                <a:solidFill>
                  <a:schemeClr val="dk1"/>
                </a:solidFill>
              </a:rPr>
              <a:t>Satellite data → Cropping → Graph construction → GNN model → Prediction</a:t>
            </a:r>
            <a:endParaRPr sz="280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6fdbdeca0e_0_4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 </a:t>
            </a:r>
            <a:r>
              <a:rPr lang="en-US" sz="3200"/>
              <a:t>–</a:t>
            </a:r>
            <a:r>
              <a:rPr lang="en-US" sz="3200"/>
              <a:t>Datasets</a:t>
            </a:r>
            <a:r>
              <a:rPr lang="en-US" sz="3200"/>
              <a:t> Overview</a:t>
            </a:r>
            <a:endParaRPr sz="3200"/>
          </a:p>
        </p:txBody>
      </p:sp>
      <p:sp>
        <p:nvSpPr>
          <p:cNvPr id="136" name="Google Shape;136;g36fdbdeca0e_0_49"/>
          <p:cNvSpPr txBox="1"/>
          <p:nvPr>
            <p:ph idx="1" type="body"/>
          </p:nvPr>
        </p:nvSpPr>
        <p:spPr>
          <a:xfrm>
            <a:off x="838200" y="1573650"/>
            <a:ext cx="10081500" cy="4789200"/>
          </a:xfrm>
          <a:prstGeom prst="rect">
            <a:avLst/>
          </a:prstGeom>
        </p:spPr>
        <p:txBody>
          <a:bodyPr anchorCtr="0" anchor="t" bIns="45700" lIns="91425" spcFirstLastPara="1" rIns="91425" wrap="square" tIns="45700">
            <a:noAutofit/>
          </a:bodyPr>
          <a:lstStyle/>
          <a:p>
            <a:pPr indent="0" lvl="0" marL="0" marR="0" rtl="0" algn="l">
              <a:lnSpc>
                <a:spcPct val="70000"/>
              </a:lnSpc>
              <a:spcBef>
                <a:spcPts val="1000"/>
              </a:spcBef>
              <a:spcAft>
                <a:spcPts val="0"/>
              </a:spcAft>
              <a:buSzPts val="275"/>
              <a:buNone/>
            </a:pPr>
            <a:r>
              <a:rPr b="1" lang="en-US" sz="2200"/>
              <a:t>Observation Dataset:</a:t>
            </a:r>
            <a:endParaRPr b="1" sz="2200"/>
          </a:p>
          <a:p>
            <a:pPr indent="0" lvl="0" marL="0" marR="0" rtl="0" algn="l">
              <a:lnSpc>
                <a:spcPct val="70000"/>
              </a:lnSpc>
              <a:spcBef>
                <a:spcPts val="1000"/>
              </a:spcBef>
              <a:spcAft>
                <a:spcPts val="0"/>
              </a:spcAft>
              <a:buSzPts val="275"/>
              <a:buNone/>
            </a:pPr>
            <a:r>
              <a:rPr lang="en-US" sz="2200"/>
              <a:t>Binary record (presence/absence of RO)</a:t>
            </a:r>
            <a:endParaRPr sz="2200"/>
          </a:p>
          <a:p>
            <a:pPr indent="0" lvl="0" marL="0" marR="0" rtl="0" algn="l">
              <a:lnSpc>
                <a:spcPct val="70000"/>
              </a:lnSpc>
              <a:spcBef>
                <a:spcPts val="1000"/>
              </a:spcBef>
              <a:spcAft>
                <a:spcPts val="0"/>
              </a:spcAft>
              <a:buSzPts val="275"/>
              <a:buNone/>
            </a:pPr>
            <a:r>
              <a:t/>
            </a:r>
            <a:endParaRPr sz="1100"/>
          </a:p>
          <a:p>
            <a:pPr indent="0" lvl="0" marL="0" marR="0" rtl="0" algn="l">
              <a:lnSpc>
                <a:spcPct val="70000"/>
              </a:lnSpc>
              <a:spcBef>
                <a:spcPts val="1000"/>
              </a:spcBef>
              <a:spcAft>
                <a:spcPts val="0"/>
              </a:spcAft>
              <a:buSzPts val="275"/>
              <a:buNone/>
            </a:pPr>
            <a:r>
              <a:rPr b="1" lang="en-US" sz="2200"/>
              <a:t>Satellite Dataset:</a:t>
            </a:r>
            <a:endParaRPr b="1" sz="2200"/>
          </a:p>
          <a:p>
            <a:pPr indent="0" lvl="0" marL="0" marR="0" rtl="0" algn="l">
              <a:lnSpc>
                <a:spcPct val="70000"/>
              </a:lnSpc>
              <a:spcBef>
                <a:spcPts val="1000"/>
              </a:spcBef>
              <a:spcAft>
                <a:spcPts val="0"/>
              </a:spcAft>
              <a:buSzPts val="275"/>
              <a:buNone/>
            </a:pPr>
            <a:r>
              <a:rPr lang="en-US" sz="2200"/>
              <a:t>3-band imagery from 3 global ROIs</a:t>
            </a:r>
            <a:endParaRPr sz="2200"/>
          </a:p>
          <a:p>
            <a:pPr indent="0" lvl="0" marL="0" marR="0" rtl="0" algn="l">
              <a:lnSpc>
                <a:spcPct val="70000"/>
              </a:lnSpc>
              <a:spcBef>
                <a:spcPts val="1000"/>
              </a:spcBef>
              <a:spcAft>
                <a:spcPts val="0"/>
              </a:spcAft>
              <a:buSzPts val="275"/>
              <a:buNone/>
            </a:pPr>
            <a:r>
              <a:t/>
            </a:r>
            <a:endParaRPr sz="2200"/>
          </a:p>
          <a:p>
            <a:pPr indent="0" lvl="0" marL="0" marR="0" rtl="0" algn="l">
              <a:lnSpc>
                <a:spcPct val="70000"/>
              </a:lnSpc>
              <a:spcBef>
                <a:spcPts val="1000"/>
              </a:spcBef>
              <a:spcAft>
                <a:spcPts val="0"/>
              </a:spcAft>
              <a:buSzPts val="275"/>
              <a:buNone/>
            </a:pPr>
            <a:r>
              <a:rPr b="1" lang="en-US" sz="2200"/>
              <a:t>Simplest Implemented Model</a:t>
            </a:r>
            <a:r>
              <a:rPr b="1" lang="en-US" sz="2200"/>
              <a:t>:</a:t>
            </a:r>
            <a:endParaRPr b="1" sz="2200"/>
          </a:p>
          <a:p>
            <a:pPr indent="0" lvl="0" marL="0" marR="0" rtl="0" algn="l">
              <a:lnSpc>
                <a:spcPct val="70000"/>
              </a:lnSpc>
              <a:spcBef>
                <a:spcPts val="1000"/>
              </a:spcBef>
              <a:spcAft>
                <a:spcPts val="0"/>
              </a:spcAft>
              <a:buSzPts val="275"/>
              <a:buNone/>
            </a:pPr>
            <a:r>
              <a:rPr lang="en-US" sz="2200"/>
              <a:t>Match datasets using geolocation (lat-long)</a:t>
            </a:r>
            <a:endParaRPr sz="2200"/>
          </a:p>
          <a:p>
            <a:pPr indent="0" lvl="0" marL="0" rtl="0" algn="l">
              <a:lnSpc>
                <a:spcPct val="70000"/>
              </a:lnSpc>
              <a:spcBef>
                <a:spcPts val="1000"/>
              </a:spcBef>
              <a:spcAft>
                <a:spcPts val="0"/>
              </a:spcAft>
              <a:buClr>
                <a:schemeClr val="dk1"/>
              </a:buClr>
              <a:buSzPts val="275"/>
              <a:buFont typeface="Arial"/>
              <a:buNone/>
            </a:pPr>
            <a:r>
              <a:rPr lang="en-US" sz="2200"/>
              <a:t>Crop satellite images into 64×64 pixel patches centered on observation points</a:t>
            </a:r>
            <a:endParaRPr sz="2200"/>
          </a:p>
          <a:p>
            <a:pPr indent="0" lvl="0" marL="0" marR="0" rtl="0" algn="l">
              <a:lnSpc>
                <a:spcPct val="70000"/>
              </a:lnSpc>
              <a:spcBef>
                <a:spcPts val="1000"/>
              </a:spcBef>
              <a:spcAft>
                <a:spcPts val="0"/>
              </a:spcAft>
              <a:buSzPts val="275"/>
              <a:buNone/>
            </a:pPr>
            <a:r>
              <a:rPr lang="en-US" sz="2200"/>
              <a:t>Use cropped images as inputs to CNN for prediction</a:t>
            </a:r>
            <a:endParaRPr sz="2200"/>
          </a:p>
          <a:p>
            <a:pPr indent="0" lvl="0" marL="0" marR="0" rtl="0" algn="l">
              <a:lnSpc>
                <a:spcPct val="70000"/>
              </a:lnSpc>
              <a:spcBef>
                <a:spcPts val="1000"/>
              </a:spcBef>
              <a:spcAft>
                <a:spcPts val="0"/>
              </a:spcAft>
              <a:buSzPts val="275"/>
              <a:buNone/>
            </a:pPr>
            <a:r>
              <a:t/>
            </a:r>
            <a:endParaRPr sz="2200"/>
          </a:p>
          <a:p>
            <a:pPr indent="0" lvl="0" marL="0" marR="0" rtl="0" algn="l">
              <a:lnSpc>
                <a:spcPct val="70000"/>
              </a:lnSpc>
              <a:spcBef>
                <a:spcPts val="1000"/>
              </a:spcBef>
              <a:spcAft>
                <a:spcPts val="0"/>
              </a:spcAft>
              <a:buSzPts val="275"/>
              <a:buNone/>
            </a:pPr>
            <a:r>
              <a:rPr b="1" lang="en-US" sz="2200"/>
              <a:t>Proposed Model: </a:t>
            </a:r>
            <a:endParaRPr b="1" sz="2200"/>
          </a:p>
          <a:p>
            <a:pPr indent="0" lvl="0" marL="0" marR="0" rtl="0" algn="l">
              <a:lnSpc>
                <a:spcPct val="70000"/>
              </a:lnSpc>
              <a:spcBef>
                <a:spcPts val="1000"/>
              </a:spcBef>
              <a:spcAft>
                <a:spcPts val="0"/>
              </a:spcAft>
              <a:buSzPts val="275"/>
              <a:buNone/>
            </a:pPr>
            <a:r>
              <a:rPr lang="en-US" sz="2200"/>
              <a:t>ROST Detection Model (GNN)</a:t>
            </a:r>
            <a:endParaRPr sz="2200"/>
          </a:p>
          <a:p>
            <a:pPr indent="0" lvl="0" marL="0" marR="0" rtl="0" algn="l">
              <a:lnSpc>
                <a:spcPct val="70000"/>
              </a:lnSpc>
              <a:spcBef>
                <a:spcPts val="1000"/>
              </a:spcBef>
              <a:spcAft>
                <a:spcPts val="0"/>
              </a:spcAft>
              <a:buSzPts val="275"/>
              <a:buNone/>
            </a:pPr>
            <a:r>
              <a:t/>
            </a:r>
            <a:endParaRPr sz="1500"/>
          </a:p>
          <a:p>
            <a:pPr indent="0" lvl="0" marL="0" marR="0" rtl="0" algn="l">
              <a:lnSpc>
                <a:spcPct val="70000"/>
              </a:lnSpc>
              <a:spcBef>
                <a:spcPts val="1000"/>
              </a:spcBef>
              <a:spcAft>
                <a:spcPts val="0"/>
              </a:spcAft>
              <a:buSzPts val="275"/>
              <a:buNone/>
            </a:pPr>
            <a:r>
              <a:t/>
            </a:r>
            <a:endParaRPr sz="1500"/>
          </a:p>
          <a:p>
            <a:pPr indent="0" lvl="0" marL="0" marR="0" rtl="0" algn="l">
              <a:lnSpc>
                <a:spcPct val="70000"/>
              </a:lnSpc>
              <a:spcBef>
                <a:spcPts val="1000"/>
              </a:spcBef>
              <a:spcAft>
                <a:spcPts val="0"/>
              </a:spcAft>
              <a:buSzPts val="275"/>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6fda62b7db_1_28"/>
          <p:cNvSpPr txBox="1"/>
          <p:nvPr/>
        </p:nvSpPr>
        <p:spPr>
          <a:xfrm>
            <a:off x="539400" y="1363900"/>
            <a:ext cx="8283600" cy="4803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Environmental Conditions Extraction</a:t>
            </a:r>
            <a:endParaRPr sz="2800">
              <a:solidFill>
                <a:srgbClr val="00427A"/>
              </a:solidFill>
              <a:latin typeface="Calibri"/>
              <a:ea typeface="Calibri"/>
              <a:cs typeface="Calibri"/>
              <a:sym typeface="Calibri"/>
            </a:endParaRPr>
          </a:p>
          <a:p>
            <a:pPr indent="0" lvl="0" marL="457200" rtl="0" algn="l">
              <a:spcBef>
                <a:spcPts val="0"/>
              </a:spcBef>
              <a:spcAft>
                <a:spcPts val="0"/>
              </a:spcAft>
              <a:buNone/>
            </a:pPr>
            <a:r>
              <a:t/>
            </a:r>
            <a:endParaRPr sz="2800">
              <a:solidFill>
                <a:srgbClr val="00427A"/>
              </a:solidFill>
              <a:latin typeface="Calibri"/>
              <a:ea typeface="Calibri"/>
              <a:cs typeface="Calibri"/>
              <a:sym typeface="Calibri"/>
            </a:endParaRPr>
          </a:p>
          <a:p>
            <a:pPr indent="0" lvl="0" marL="0" rtl="0" algn="l">
              <a:spcBef>
                <a:spcPts val="0"/>
              </a:spcBef>
              <a:spcAft>
                <a:spcPts val="0"/>
              </a:spcAft>
              <a:buNone/>
            </a:pPr>
            <a:r>
              <a:t/>
            </a:r>
            <a:endParaRPr sz="2800">
              <a:solidFill>
                <a:srgbClr val="00427A"/>
              </a:solidFill>
              <a:latin typeface="Calibri"/>
              <a:ea typeface="Calibri"/>
              <a:cs typeface="Calibri"/>
              <a:sym typeface="Calibri"/>
            </a:endParaRPr>
          </a:p>
        </p:txBody>
      </p:sp>
      <p:pic>
        <p:nvPicPr>
          <p:cNvPr id="143" name="Google Shape;143;g36fda62b7db_1_28" title="Bio-oracl-correlation.png"/>
          <p:cNvPicPr preferRelativeResize="0"/>
          <p:nvPr/>
        </p:nvPicPr>
        <p:blipFill>
          <a:blip r:embed="rId3">
            <a:alphaModFix/>
          </a:blip>
          <a:stretch>
            <a:fillRect/>
          </a:stretch>
        </p:blipFill>
        <p:spPr>
          <a:xfrm>
            <a:off x="1094175" y="1844200"/>
            <a:ext cx="6542100" cy="4724126"/>
          </a:xfrm>
          <a:prstGeom prst="rect">
            <a:avLst/>
          </a:prstGeom>
          <a:noFill/>
          <a:ln>
            <a:noFill/>
          </a:ln>
        </p:spPr>
      </p:pic>
      <p:sp>
        <p:nvSpPr>
          <p:cNvPr id="144" name="Google Shape;144;g36fda62b7db_1_28"/>
          <p:cNvSpPr txBox="1"/>
          <p:nvPr>
            <p:ph type="title"/>
          </p:nvPr>
        </p:nvSpPr>
        <p:spPr>
          <a:xfrm>
            <a:off x="385275" y="362175"/>
            <a:ext cx="10968600" cy="1328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Detection</a:t>
            </a:r>
            <a:endParaRPr b="0" sz="2800">
              <a:solidFill>
                <a:srgbClr val="00427A"/>
              </a:solidFill>
            </a:endParaRPr>
          </a:p>
          <a:p>
            <a:pPr indent="0" lvl="0" marL="0" rtl="0" algn="l">
              <a:spcBef>
                <a:spcPts val="0"/>
              </a:spcBef>
              <a:spcAft>
                <a:spcPts val="0"/>
              </a:spcAft>
              <a:buNone/>
            </a:pPr>
            <a:r>
              <a:rPr lang="en-US" sz="3955"/>
              <a:t>–Environment Condition-based Risk Model</a:t>
            </a:r>
            <a:endParaRPr sz="3955"/>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6fdbdeca0e_2_39"/>
          <p:cNvSpPr txBox="1"/>
          <p:nvPr/>
        </p:nvSpPr>
        <p:spPr>
          <a:xfrm>
            <a:off x="539400" y="1363900"/>
            <a:ext cx="8306700" cy="5241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Detection of Suitable Environmental Conditions</a:t>
            </a:r>
            <a:endParaRPr sz="2800">
              <a:solidFill>
                <a:srgbClr val="00427A"/>
              </a:solidFill>
              <a:latin typeface="Calibri"/>
              <a:ea typeface="Calibri"/>
              <a:cs typeface="Calibri"/>
              <a:sym typeface="Calibri"/>
            </a:endParaRPr>
          </a:p>
        </p:txBody>
      </p:sp>
      <p:pic>
        <p:nvPicPr>
          <p:cNvPr id="151" name="Google Shape;151;g36fdbdeca0e_2_39" title="oracl-data-correlation.png"/>
          <p:cNvPicPr preferRelativeResize="0"/>
          <p:nvPr/>
        </p:nvPicPr>
        <p:blipFill>
          <a:blip r:embed="rId3">
            <a:alphaModFix/>
          </a:blip>
          <a:stretch>
            <a:fillRect/>
          </a:stretch>
        </p:blipFill>
        <p:spPr>
          <a:xfrm>
            <a:off x="1148150" y="1888000"/>
            <a:ext cx="6873426" cy="4682151"/>
          </a:xfrm>
          <a:prstGeom prst="rect">
            <a:avLst/>
          </a:prstGeom>
          <a:noFill/>
          <a:ln>
            <a:noFill/>
          </a:ln>
        </p:spPr>
      </p:pic>
      <p:sp>
        <p:nvSpPr>
          <p:cNvPr id="152" name="Google Shape;152;g36fdbdeca0e_2_39"/>
          <p:cNvSpPr txBox="1"/>
          <p:nvPr>
            <p:ph type="title"/>
          </p:nvPr>
        </p:nvSpPr>
        <p:spPr>
          <a:xfrm>
            <a:off x="385275" y="362175"/>
            <a:ext cx="10968600" cy="1328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Detection</a:t>
            </a:r>
            <a:endParaRPr b="0" sz="2800">
              <a:solidFill>
                <a:srgbClr val="00427A"/>
              </a:solidFill>
            </a:endParaRPr>
          </a:p>
          <a:p>
            <a:pPr indent="0" lvl="0" marL="0" rtl="0" algn="l">
              <a:spcBef>
                <a:spcPts val="0"/>
              </a:spcBef>
              <a:spcAft>
                <a:spcPts val="0"/>
              </a:spcAft>
              <a:buNone/>
            </a:pPr>
            <a:r>
              <a:rPr lang="en-US" sz="3955"/>
              <a:t>–Environment Condition-based Risk Model</a:t>
            </a:r>
            <a:endParaRPr sz="3955"/>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g36fdbdeca0e_2_2" title="data-RO-map.png"/>
          <p:cNvPicPr preferRelativeResize="0"/>
          <p:nvPr/>
        </p:nvPicPr>
        <p:blipFill>
          <a:blip r:embed="rId3">
            <a:alphaModFix/>
          </a:blip>
          <a:stretch>
            <a:fillRect/>
          </a:stretch>
        </p:blipFill>
        <p:spPr>
          <a:xfrm>
            <a:off x="404450" y="1722100"/>
            <a:ext cx="10131750" cy="4777924"/>
          </a:xfrm>
          <a:prstGeom prst="rect">
            <a:avLst/>
          </a:prstGeom>
          <a:noFill/>
          <a:ln>
            <a:noFill/>
          </a:ln>
        </p:spPr>
      </p:pic>
      <p:sp>
        <p:nvSpPr>
          <p:cNvPr id="159" name="Google Shape;159;g36fdbdeca0e_2_2"/>
          <p:cNvSpPr txBox="1"/>
          <p:nvPr>
            <p:ph type="title"/>
          </p:nvPr>
        </p:nvSpPr>
        <p:spPr>
          <a:xfrm>
            <a:off x="385275" y="362175"/>
            <a:ext cx="10968600" cy="1328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Detection</a:t>
            </a:r>
            <a:endParaRPr b="0" sz="2800">
              <a:solidFill>
                <a:srgbClr val="00427A"/>
              </a:solidFill>
            </a:endParaRPr>
          </a:p>
          <a:p>
            <a:pPr indent="0" lvl="0" marL="0" rtl="0" algn="l">
              <a:spcBef>
                <a:spcPts val="0"/>
              </a:spcBef>
              <a:spcAft>
                <a:spcPts val="0"/>
              </a:spcAft>
              <a:buNone/>
            </a:pPr>
            <a:r>
              <a:rPr lang="en-US" sz="3955"/>
              <a:t>–Environment Condition-based Risk Model</a:t>
            </a:r>
            <a:endParaRPr sz="3955"/>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2025-09-24T09:34:21Z</dcterms:created>
  <dc:creator>Andrew Parnell</dc:creator>
</cp:coreProperties>
</file>